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310"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309" r:id="rId17"/>
    <p:sldId id="274" r:id="rId18"/>
  </p:sldIdLst>
  <p:sldSz cx="14630400" cy="8229600"/>
  <p:notesSz cx="8229600" cy="14630400"/>
  <p:embeddedFontLst>
    <p:embeddedFont>
      <p:font typeface="Calibri" panose="020F0502020204030204" pitchFamily="34" charset="0"/>
      <p:regular r:id="rId20"/>
      <p:bold r:id="rId21"/>
      <p:italic r:id="rId22"/>
      <p:boldItalic r:id="rId23"/>
    </p:embeddedFont>
    <p:embeddedFont>
      <p:font typeface="Consolas" panose="020B0609020204030204" pitchFamily="49" charset="0"/>
      <p:regular r:id="rId24"/>
      <p:bold r:id="rId25"/>
      <p:italic r:id="rId26"/>
      <p:boldItalic r:id="rId27"/>
    </p:embeddedFont>
    <p:embeddedFont>
      <p:font typeface="Trebuchet MS" panose="020B0603020202020204" pitchFamily="34" charset="0"/>
      <p:regular r:id="rId28"/>
      <p:bold r:id="rId29"/>
      <p:italic r:id="rId30"/>
      <p:boldItalic r:id="rId31"/>
    </p:embeddedFont>
    <p:embeddedFont>
      <p:font typeface="Trebuchet MS Bold" panose="020B0604020202020204" charset="0"/>
      <p:regular r:id="rId32"/>
    </p:embeddedFont>
    <p:embeddedFont>
      <p:font typeface="Varela Round" panose="020B0604020202020204" charset="-79"/>
      <p:regular r:id="rId33"/>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502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9348" tIns="34674" rIns="69348" bIns="34674"/>
          <a:lstStyle/>
          <a:p>
            <a:endParaRPr lang="en-US" dirty="0"/>
          </a:p>
        </p:txBody>
      </p:sp>
      <p:sp>
        <p:nvSpPr>
          <p:cNvPr id="4" name="Slide Number Placeholder 3"/>
          <p:cNvSpPr>
            <a:spLocks noGrp="1"/>
          </p:cNvSpPr>
          <p:nvPr>
            <p:ph type="sldNum" sz="quarter" idx="10"/>
          </p:nvPr>
        </p:nvSpPr>
        <p:spPr/>
        <p:txBody>
          <a:bodyPr lIns="69348" tIns="34674" rIns="69348" bIns="34674"/>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51541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1941112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s://docs.expo.dev/get-started/set-up-your-environment/?platform=android&amp;device=simulate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9.svg"/><Relationship Id="rId5" Type="http://schemas.openxmlformats.org/officeDocument/2006/relationships/image" Target="../media/image18.svg"/><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reactnative.dev/docs/environment-setup" TargetMode="Externa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sv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4861580" cy="8229600"/>
          </a:xfrm>
          <a:custGeom>
            <a:avLst/>
            <a:gdLst/>
            <a:ahLst/>
            <a:cxnLst/>
            <a:rect l="l" t="t" r="r" b="b"/>
            <a:pathLst>
              <a:path w="18576975" h="10287000">
                <a:moveTo>
                  <a:pt x="0" y="0"/>
                </a:moveTo>
                <a:lnTo>
                  <a:pt x="18576975" y="0"/>
                </a:lnTo>
                <a:lnTo>
                  <a:pt x="18576975" y="10287000"/>
                </a:lnTo>
                <a:lnTo>
                  <a:pt x="0" y="10287000"/>
                </a:lnTo>
                <a:lnTo>
                  <a:pt x="0" y="0"/>
                </a:lnTo>
                <a:close/>
              </a:path>
            </a:pathLst>
          </a:custGeom>
          <a:blipFill>
            <a:blip r:embed="rId2"/>
            <a:stretch>
              <a:fillRect/>
            </a:stretch>
          </a:blipFill>
        </p:spPr>
        <p:txBody>
          <a:bodyPr/>
          <a:lstStyle/>
          <a:p>
            <a:endParaRPr lang="pt-BR" sz="1440"/>
          </a:p>
        </p:txBody>
      </p:sp>
      <p:grpSp>
        <p:nvGrpSpPr>
          <p:cNvPr id="3" name="Group 3"/>
          <p:cNvGrpSpPr/>
          <p:nvPr/>
        </p:nvGrpSpPr>
        <p:grpSpPr>
          <a:xfrm>
            <a:off x="0" y="-18044"/>
            <a:ext cx="1486158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txBody>
            <a:bodyPr/>
            <a:lstStyle/>
            <a:p>
              <a:endParaRPr lang="pt-BR" sz="1440"/>
            </a:p>
          </p:txBody>
        </p:sp>
      </p:grpSp>
      <p:grpSp>
        <p:nvGrpSpPr>
          <p:cNvPr id="5" name="Group 5"/>
          <p:cNvGrpSpPr/>
          <p:nvPr/>
        </p:nvGrpSpPr>
        <p:grpSpPr>
          <a:xfrm>
            <a:off x="8" y="0"/>
            <a:ext cx="14861572" cy="8229600"/>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txBody>
            <a:bodyPr/>
            <a:lstStyle/>
            <a:p>
              <a:endParaRPr lang="pt-BR" sz="1440" dirty="0"/>
            </a:p>
          </p:txBody>
        </p:sp>
      </p:grpSp>
      <p:grpSp>
        <p:nvGrpSpPr>
          <p:cNvPr id="7" name="Group 7"/>
          <p:cNvGrpSpPr/>
          <p:nvPr/>
        </p:nvGrpSpPr>
        <p:grpSpPr>
          <a:xfrm>
            <a:off x="4462323" y="2203438"/>
            <a:ext cx="6389406" cy="3804697"/>
            <a:chOff x="0" y="0"/>
            <a:chExt cx="10649010" cy="6341161"/>
          </a:xfrm>
        </p:grpSpPr>
        <p:sp>
          <p:nvSpPr>
            <p:cNvPr id="8" name="Freeform 8"/>
            <p:cNvSpPr/>
            <p:nvPr/>
          </p:nvSpPr>
          <p:spPr>
            <a:xfrm>
              <a:off x="0" y="0"/>
              <a:ext cx="10649061" cy="6341110"/>
            </a:xfrm>
            <a:custGeom>
              <a:avLst/>
              <a:gdLst/>
              <a:ahLst/>
              <a:cxnLst/>
              <a:rect l="l" t="t" r="r" b="b"/>
              <a:pathLst>
                <a:path w="10649061" h="6341110">
                  <a:moveTo>
                    <a:pt x="0" y="0"/>
                  </a:moveTo>
                  <a:lnTo>
                    <a:pt x="10649061" y="0"/>
                  </a:lnTo>
                  <a:lnTo>
                    <a:pt x="10649061" y="6341110"/>
                  </a:lnTo>
                  <a:lnTo>
                    <a:pt x="0" y="6341110"/>
                  </a:lnTo>
                  <a:close/>
                </a:path>
              </a:pathLst>
            </a:custGeom>
            <a:solidFill>
              <a:srgbClr val="382F2D"/>
            </a:solidFill>
            <a:ln w="12700">
              <a:solidFill>
                <a:srgbClr val="000000"/>
              </a:solidFill>
            </a:ln>
          </p:spPr>
          <p:txBody>
            <a:bodyPr/>
            <a:lstStyle/>
            <a:p>
              <a:endParaRPr lang="pt-BR" sz="1440"/>
            </a:p>
          </p:txBody>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3">
              <a:extLst>
                <a:ext uri="{96DAC541-7B7A-43D3-8B79-37D633B846F1}">
                  <asvg:svgBlip xmlns:asvg="http://schemas.microsoft.com/office/drawing/2016/SVG/main" r:embed="rId4"/>
                </a:ext>
              </a:extLst>
            </a:blip>
            <a:stretch>
              <a:fillRect t="-148" b="-148"/>
            </a:stretch>
          </a:blipFill>
        </p:spPr>
        <p:txBody>
          <a:bodyPr/>
          <a:lstStyle/>
          <a:p>
            <a:endParaRPr lang="pt-BR" sz="1440"/>
          </a:p>
        </p:txBody>
      </p:sp>
      <p:grpSp>
        <p:nvGrpSpPr>
          <p:cNvPr id="10" name="Group 10"/>
          <p:cNvGrpSpPr/>
          <p:nvPr/>
        </p:nvGrpSpPr>
        <p:grpSpPr>
          <a:xfrm>
            <a:off x="6456016" y="7392871"/>
            <a:ext cx="1713737" cy="695150"/>
            <a:chOff x="0" y="0"/>
            <a:chExt cx="1824076" cy="1158583"/>
          </a:xfrm>
        </p:grpSpPr>
        <p:sp>
          <p:nvSpPr>
            <p:cNvPr id="11" name="Freeform 11"/>
            <p:cNvSpPr/>
            <p:nvPr/>
          </p:nvSpPr>
          <p:spPr>
            <a:xfrm>
              <a:off x="0" y="0"/>
              <a:ext cx="1824101" cy="1158621"/>
            </a:xfrm>
            <a:custGeom>
              <a:avLst/>
              <a:gdLst/>
              <a:ahLst/>
              <a:cxnLst/>
              <a:rect l="l" t="t" r="r" b="b"/>
              <a:pathLst>
                <a:path w="1824101" h="1158621">
                  <a:moveTo>
                    <a:pt x="0" y="0"/>
                  </a:moveTo>
                  <a:lnTo>
                    <a:pt x="1824101" y="0"/>
                  </a:lnTo>
                  <a:lnTo>
                    <a:pt x="1824101" y="1158621"/>
                  </a:lnTo>
                  <a:lnTo>
                    <a:pt x="0" y="1158621"/>
                  </a:lnTo>
                  <a:close/>
                </a:path>
              </a:pathLst>
            </a:custGeom>
            <a:solidFill>
              <a:srgbClr val="382F2D"/>
            </a:solidFill>
            <a:ln w="12700">
              <a:solidFill>
                <a:srgbClr val="000000"/>
              </a:solidFill>
            </a:ln>
          </p:spPr>
          <p:txBody>
            <a:bodyPr/>
            <a:lstStyle/>
            <a:p>
              <a:endParaRPr lang="pt-BR" sz="1440"/>
            </a:p>
          </p:txBody>
        </p:sp>
      </p:grpSp>
      <p:grpSp>
        <p:nvGrpSpPr>
          <p:cNvPr id="12" name="Group 12"/>
          <p:cNvGrpSpPr/>
          <p:nvPr/>
        </p:nvGrpSpPr>
        <p:grpSpPr>
          <a:xfrm>
            <a:off x="3897933" y="2357313"/>
            <a:ext cx="7608481" cy="2176928"/>
            <a:chOff x="0" y="0"/>
            <a:chExt cx="12680801" cy="3628214"/>
          </a:xfrm>
        </p:grpSpPr>
        <p:sp>
          <p:nvSpPr>
            <p:cNvPr id="13" name="Freeform 13"/>
            <p:cNvSpPr/>
            <p:nvPr/>
          </p:nvSpPr>
          <p:spPr>
            <a:xfrm>
              <a:off x="0" y="0"/>
              <a:ext cx="12680801" cy="3523504"/>
            </a:xfrm>
            <a:custGeom>
              <a:avLst/>
              <a:gdLst/>
              <a:ahLst/>
              <a:cxnLst/>
              <a:rect l="l" t="t" r="r" b="b"/>
              <a:pathLst>
                <a:path w="12680801" h="3523504">
                  <a:moveTo>
                    <a:pt x="0" y="0"/>
                  </a:moveTo>
                  <a:lnTo>
                    <a:pt x="12680801" y="0"/>
                  </a:lnTo>
                  <a:lnTo>
                    <a:pt x="12680801" y="3523504"/>
                  </a:lnTo>
                  <a:lnTo>
                    <a:pt x="0" y="3523504"/>
                  </a:lnTo>
                  <a:close/>
                </a:path>
              </a:pathLst>
            </a:custGeom>
            <a:solidFill>
              <a:srgbClr val="000000">
                <a:alpha val="0"/>
              </a:srgbClr>
            </a:solidFill>
            <a:ln w="12700">
              <a:noFill/>
            </a:ln>
          </p:spPr>
          <p:txBody>
            <a:bodyPr/>
            <a:lstStyle/>
            <a:p>
              <a:endParaRPr lang="pt-BR" sz="1440" dirty="0"/>
            </a:p>
          </p:txBody>
        </p:sp>
        <p:sp>
          <p:nvSpPr>
            <p:cNvPr id="14" name="TextBox 14"/>
            <p:cNvSpPr txBox="1"/>
            <p:nvPr/>
          </p:nvSpPr>
          <p:spPr>
            <a:xfrm>
              <a:off x="436793" y="95183"/>
              <a:ext cx="11334244" cy="3533031"/>
            </a:xfrm>
            <a:prstGeom prst="rect">
              <a:avLst/>
            </a:prstGeom>
          </p:spPr>
          <p:txBody>
            <a:bodyPr lIns="0" tIns="0" rIns="0" bIns="0" rtlCol="0" anchor="b"/>
            <a:lstStyle/>
            <a:p>
              <a:pPr algn="ctr">
                <a:lnSpc>
                  <a:spcPts val="5184"/>
                </a:lnSpc>
              </a:pPr>
              <a:r>
                <a:rPr lang="en-US" sz="4320" b="1" dirty="0" err="1">
                  <a:solidFill>
                    <a:srgbClr val="FFFFFF"/>
                  </a:solidFill>
                  <a:latin typeface="Trebuchet MS Bold"/>
                  <a:ea typeface="Trebuchet MS Bold"/>
                  <a:cs typeface="Trebuchet MS Bold"/>
                  <a:sym typeface="Trebuchet MS Bold"/>
                </a:rPr>
                <a:t>Desenvolvimento</a:t>
              </a:r>
              <a:r>
                <a:rPr lang="en-US" sz="4320" b="1" dirty="0">
                  <a:solidFill>
                    <a:srgbClr val="FFFFFF"/>
                  </a:solidFill>
                  <a:latin typeface="Trebuchet MS Bold"/>
                  <a:ea typeface="Trebuchet MS Bold"/>
                  <a:cs typeface="Trebuchet MS Bold"/>
                  <a:sym typeface="Trebuchet MS Bold"/>
                </a:rPr>
                <a:t> de </a:t>
              </a:r>
              <a:r>
                <a:rPr lang="en-US" sz="4320" b="1" dirty="0" err="1">
                  <a:solidFill>
                    <a:srgbClr val="FFFFFF"/>
                  </a:solidFill>
                  <a:latin typeface="Trebuchet MS Bold"/>
                  <a:ea typeface="Trebuchet MS Bold"/>
                  <a:cs typeface="Trebuchet MS Bold"/>
                  <a:sym typeface="Trebuchet MS Bold"/>
                </a:rPr>
                <a:t>Aplicativo</a:t>
              </a:r>
              <a:r>
                <a:rPr lang="en-US" sz="4320" b="1" dirty="0">
                  <a:solidFill>
                    <a:srgbClr val="FFFFFF"/>
                  </a:solidFill>
                  <a:latin typeface="Trebuchet MS Bold"/>
                  <a:ea typeface="Trebuchet MS Bold"/>
                  <a:cs typeface="Trebuchet MS Bold"/>
                  <a:sym typeface="Trebuchet MS Bold"/>
                </a:rPr>
                <a:t> Mobile</a:t>
              </a:r>
            </a:p>
            <a:p>
              <a:pPr algn="ctr">
                <a:lnSpc>
                  <a:spcPts val="5184"/>
                </a:lnSpc>
              </a:pPr>
              <a:endParaRPr lang="en-US" sz="4320" b="1" dirty="0">
                <a:solidFill>
                  <a:srgbClr val="FFFFFF"/>
                </a:solidFill>
                <a:latin typeface="Trebuchet MS Bold"/>
                <a:ea typeface="Trebuchet MS Bold"/>
                <a:cs typeface="Trebuchet MS Bold"/>
                <a:sym typeface="Trebuchet MS Bold"/>
              </a:endParaRPr>
            </a:p>
          </p:txBody>
        </p:sp>
      </p:grpSp>
      <p:grpSp>
        <p:nvGrpSpPr>
          <p:cNvPr id="15" name="Group 15"/>
          <p:cNvGrpSpPr/>
          <p:nvPr/>
        </p:nvGrpSpPr>
        <p:grpSpPr>
          <a:xfrm>
            <a:off x="5316128" y="5587799"/>
            <a:ext cx="4229324" cy="560531"/>
            <a:chOff x="0" y="0"/>
            <a:chExt cx="7048873" cy="934219"/>
          </a:xfrm>
        </p:grpSpPr>
        <p:sp>
          <p:nvSpPr>
            <p:cNvPr id="16" name="Freeform 16"/>
            <p:cNvSpPr/>
            <p:nvPr/>
          </p:nvSpPr>
          <p:spPr>
            <a:xfrm>
              <a:off x="0" y="0"/>
              <a:ext cx="7048871" cy="934215"/>
            </a:xfrm>
            <a:custGeom>
              <a:avLst/>
              <a:gdLst/>
              <a:ahLst/>
              <a:cxnLst/>
              <a:rect l="l" t="t" r="r" b="b"/>
              <a:pathLst>
                <a:path w="7048871" h="934215">
                  <a:moveTo>
                    <a:pt x="0" y="0"/>
                  </a:moveTo>
                  <a:lnTo>
                    <a:pt x="7048871" y="0"/>
                  </a:lnTo>
                  <a:lnTo>
                    <a:pt x="7048871" y="934215"/>
                  </a:lnTo>
                  <a:lnTo>
                    <a:pt x="0" y="934215"/>
                  </a:lnTo>
                  <a:close/>
                </a:path>
              </a:pathLst>
            </a:custGeom>
            <a:solidFill>
              <a:srgbClr val="000000">
                <a:alpha val="0"/>
              </a:srgbClr>
            </a:solidFill>
            <a:ln w="12700">
              <a:noFill/>
            </a:ln>
          </p:spPr>
          <p:txBody>
            <a:bodyPr/>
            <a:lstStyle/>
            <a:p>
              <a:endParaRPr lang="pt-BR" sz="1440"/>
            </a:p>
          </p:txBody>
        </p:sp>
        <p:sp>
          <p:nvSpPr>
            <p:cNvPr id="17" name="TextBox 17"/>
            <p:cNvSpPr txBox="1"/>
            <p:nvPr/>
          </p:nvSpPr>
          <p:spPr>
            <a:xfrm>
              <a:off x="0" y="-19050"/>
              <a:ext cx="7048873" cy="953269"/>
            </a:xfrm>
            <a:prstGeom prst="rect">
              <a:avLst/>
            </a:prstGeom>
            <a:ln>
              <a:noFill/>
            </a:ln>
          </p:spPr>
          <p:txBody>
            <a:bodyPr lIns="0" tIns="0" rIns="0" bIns="0" rtlCol="0" anchor="b"/>
            <a:lstStyle/>
            <a:p>
              <a:pPr algn="ctr">
                <a:lnSpc>
                  <a:spcPts val="2016"/>
                </a:lnSpc>
              </a:pPr>
              <a:r>
                <a:rPr lang="en-US" sz="1680">
                  <a:solidFill>
                    <a:srgbClr val="FFFFFF"/>
                  </a:solidFill>
                  <a:latin typeface="Trebuchet MS"/>
                  <a:ea typeface="Trebuchet MS"/>
                  <a:cs typeface="Trebuchet MS"/>
                  <a:sym typeface="Trebuchet MS"/>
                </a:rPr>
                <a:t>raphael.b.oliveira@docente.senai.br</a:t>
              </a:r>
            </a:p>
            <a:p>
              <a:pPr algn="ctr">
                <a:lnSpc>
                  <a:spcPts val="2016"/>
                </a:lnSpc>
              </a:pPr>
              <a:endParaRPr lang="en-US" sz="1680">
                <a:solidFill>
                  <a:srgbClr val="FFFFFF"/>
                </a:solidFill>
                <a:latin typeface="Trebuchet MS"/>
                <a:ea typeface="Trebuchet MS"/>
                <a:cs typeface="Trebuchet MS"/>
                <a:sym typeface="Trebuchet MS"/>
              </a:endParaRPr>
            </a:p>
          </p:txBody>
        </p:sp>
      </p:grpSp>
      <p:sp>
        <p:nvSpPr>
          <p:cNvPr id="18" name="TextBox 18"/>
          <p:cNvSpPr txBox="1"/>
          <p:nvPr/>
        </p:nvSpPr>
        <p:spPr>
          <a:xfrm>
            <a:off x="5321104" y="4098166"/>
            <a:ext cx="4478358" cy="980525"/>
          </a:xfrm>
          <a:prstGeom prst="rect">
            <a:avLst/>
          </a:prstGeom>
        </p:spPr>
        <p:txBody>
          <a:bodyPr lIns="0" tIns="0" rIns="0" bIns="0" rtlCol="0" anchor="t">
            <a:spAutoFit/>
          </a:bodyPr>
          <a:lstStyle/>
          <a:p>
            <a:pPr algn="ctr">
              <a:lnSpc>
                <a:spcPts val="2592"/>
              </a:lnSpc>
            </a:pPr>
            <a:r>
              <a:rPr lang="en-US" sz="2160" dirty="0">
                <a:solidFill>
                  <a:srgbClr val="FFFFFF"/>
                </a:solidFill>
                <a:latin typeface="Trebuchet MS"/>
                <a:ea typeface="Trebuchet MS"/>
                <a:cs typeface="Trebuchet MS"/>
                <a:sym typeface="Trebuchet MS"/>
              </a:rPr>
              <a:t>Material base </a:t>
            </a:r>
            <a:r>
              <a:rPr lang="en-US" sz="2160" dirty="0" err="1">
                <a:solidFill>
                  <a:srgbClr val="FFFFFF"/>
                </a:solidFill>
                <a:latin typeface="Trebuchet MS"/>
                <a:ea typeface="Trebuchet MS"/>
                <a:cs typeface="Trebuchet MS"/>
                <a:sym typeface="Trebuchet MS"/>
              </a:rPr>
              <a:t>desenvolvido</a:t>
            </a:r>
            <a:r>
              <a:rPr lang="en-US" sz="2160" dirty="0">
                <a:solidFill>
                  <a:srgbClr val="FFFFFF"/>
                </a:solidFill>
                <a:latin typeface="Trebuchet MS"/>
                <a:ea typeface="Trebuchet MS"/>
                <a:cs typeface="Trebuchet MS"/>
                <a:sym typeface="Trebuchet MS"/>
              </a:rPr>
              <a:t> </a:t>
            </a:r>
            <a:r>
              <a:rPr lang="en-US" sz="2160" dirty="0" err="1">
                <a:solidFill>
                  <a:srgbClr val="FFFFFF"/>
                </a:solidFill>
                <a:latin typeface="Trebuchet MS"/>
                <a:ea typeface="Trebuchet MS"/>
                <a:cs typeface="Trebuchet MS"/>
                <a:sym typeface="Trebuchet MS"/>
              </a:rPr>
              <a:t>pelo</a:t>
            </a:r>
            <a:r>
              <a:rPr lang="en-US" sz="2160" dirty="0">
                <a:solidFill>
                  <a:srgbClr val="FFFFFF"/>
                </a:solidFill>
                <a:latin typeface="Trebuchet MS"/>
                <a:ea typeface="Trebuchet MS"/>
                <a:cs typeface="Trebuchet MS"/>
                <a:sym typeface="Trebuchet MS"/>
              </a:rPr>
              <a:t> Prof. Raphael Barreto</a:t>
            </a:r>
          </a:p>
          <a:p>
            <a:pPr algn="ctr">
              <a:lnSpc>
                <a:spcPts val="2592"/>
              </a:lnSpc>
            </a:pPr>
            <a:endParaRPr lang="en-US" sz="2160" dirty="0">
              <a:solidFill>
                <a:srgbClr val="FFFFFF"/>
              </a:solidFill>
              <a:latin typeface="Trebuchet MS"/>
              <a:ea typeface="Trebuchet MS"/>
              <a:cs typeface="Trebuchet MS"/>
              <a:sym typeface="Trebuchet MS"/>
            </a:endParaRPr>
          </a:p>
        </p:txBody>
      </p:sp>
      <p:sp>
        <p:nvSpPr>
          <p:cNvPr id="19" name="TextBox 19"/>
          <p:cNvSpPr txBox="1"/>
          <p:nvPr/>
        </p:nvSpPr>
        <p:spPr>
          <a:xfrm>
            <a:off x="6915668" y="7435858"/>
            <a:ext cx="784304" cy="313099"/>
          </a:xfrm>
          <a:prstGeom prst="rect">
            <a:avLst/>
          </a:prstGeom>
        </p:spPr>
        <p:txBody>
          <a:bodyPr lIns="0" tIns="0" rIns="0" bIns="0" rtlCol="0" anchor="t">
            <a:spAutoFit/>
          </a:bodyPr>
          <a:lstStyle/>
          <a:p>
            <a:pPr algn="ctr">
              <a:lnSpc>
                <a:spcPts val="2592"/>
              </a:lnSpc>
            </a:pPr>
            <a:r>
              <a:rPr lang="en-US" sz="2160" b="1" dirty="0">
                <a:solidFill>
                  <a:srgbClr val="FFFFFF"/>
                </a:solidFill>
                <a:latin typeface="Trebuchet MS Bold"/>
                <a:ea typeface="Trebuchet MS Bold"/>
                <a:cs typeface="Trebuchet MS Bold"/>
                <a:sym typeface="Trebuchet MS Bold"/>
              </a:rPr>
              <a:t>2026</a:t>
            </a:r>
          </a:p>
        </p:txBody>
      </p:sp>
      <p:sp>
        <p:nvSpPr>
          <p:cNvPr id="20" name="AutoShape 20"/>
          <p:cNvSpPr/>
          <p:nvPr/>
        </p:nvSpPr>
        <p:spPr>
          <a:xfrm>
            <a:off x="6050972" y="5490683"/>
            <a:ext cx="2528457" cy="22860"/>
          </a:xfrm>
          <a:prstGeom prst="line">
            <a:avLst/>
          </a:prstGeom>
          <a:ln w="19050" cap="rnd">
            <a:solidFill>
              <a:srgbClr val="FFFFFF"/>
            </a:solidFill>
            <a:prstDash val="solid"/>
            <a:headEnd type="none" w="sm" len="sm"/>
            <a:tailEnd type="none" w="sm" len="sm"/>
          </a:ln>
        </p:spPr>
        <p:txBody>
          <a:bodyPr/>
          <a:lstStyle/>
          <a:p>
            <a:endParaRPr lang="pt-BR" sz="1440"/>
          </a:p>
        </p:txBody>
      </p:sp>
      <p:grpSp>
        <p:nvGrpSpPr>
          <p:cNvPr id="21" name="Group 21"/>
          <p:cNvGrpSpPr/>
          <p:nvPr/>
        </p:nvGrpSpPr>
        <p:grpSpPr>
          <a:xfrm>
            <a:off x="6456017" y="7658028"/>
            <a:ext cx="1713731" cy="332400"/>
            <a:chOff x="0" y="0"/>
            <a:chExt cx="1816354" cy="554000"/>
          </a:xfrm>
        </p:grpSpPr>
        <p:sp>
          <p:nvSpPr>
            <p:cNvPr id="22" name="Freeform 22"/>
            <p:cNvSpPr/>
            <p:nvPr/>
          </p:nvSpPr>
          <p:spPr>
            <a:xfrm>
              <a:off x="0" y="0"/>
              <a:ext cx="1816360" cy="554001"/>
            </a:xfrm>
            <a:custGeom>
              <a:avLst/>
              <a:gdLst/>
              <a:ahLst/>
              <a:cxnLst/>
              <a:rect l="l" t="t" r="r" b="b"/>
              <a:pathLst>
                <a:path w="1816360" h="554001">
                  <a:moveTo>
                    <a:pt x="0" y="0"/>
                  </a:moveTo>
                  <a:lnTo>
                    <a:pt x="1816360" y="0"/>
                  </a:lnTo>
                  <a:lnTo>
                    <a:pt x="1816360" y="554001"/>
                  </a:lnTo>
                  <a:lnTo>
                    <a:pt x="0" y="554001"/>
                  </a:lnTo>
                  <a:close/>
                </a:path>
              </a:pathLst>
            </a:custGeom>
            <a:solidFill>
              <a:srgbClr val="000000">
                <a:alpha val="0"/>
              </a:srgbClr>
            </a:solidFill>
            <a:ln w="12700">
              <a:noFill/>
            </a:ln>
          </p:spPr>
          <p:txBody>
            <a:bodyPr/>
            <a:lstStyle/>
            <a:p>
              <a:endParaRPr lang="pt-BR" sz="1440"/>
            </a:p>
          </p:txBody>
        </p:sp>
        <p:sp>
          <p:nvSpPr>
            <p:cNvPr id="23" name="TextBox 23"/>
            <p:cNvSpPr txBox="1"/>
            <p:nvPr/>
          </p:nvSpPr>
          <p:spPr>
            <a:xfrm>
              <a:off x="0" y="-19050"/>
              <a:ext cx="1816354" cy="573050"/>
            </a:xfrm>
            <a:prstGeom prst="rect">
              <a:avLst/>
            </a:prstGeom>
            <a:ln>
              <a:noFill/>
            </a:ln>
          </p:spPr>
          <p:txBody>
            <a:bodyPr lIns="0" tIns="0" rIns="0" bIns="0" rtlCol="0" anchor="b"/>
            <a:lstStyle/>
            <a:p>
              <a:pPr algn="ctr">
                <a:lnSpc>
                  <a:spcPts val="1728"/>
                </a:lnSpc>
              </a:pPr>
              <a:r>
                <a:rPr lang="en-US" sz="1440" dirty="0">
                  <a:solidFill>
                    <a:srgbClr val="FFFFFF"/>
                  </a:solidFill>
                  <a:latin typeface="Trebuchet MS"/>
                  <a:ea typeface="Trebuchet MS"/>
                  <a:cs typeface="Trebuchet MS"/>
                  <a:sym typeface="Trebuchet MS"/>
                </a:rPr>
                <a:t>SENAI - SAPUCAÍ</a:t>
              </a:r>
            </a:p>
          </p:txBody>
        </p:sp>
      </p:grpSp>
      <p:sp>
        <p:nvSpPr>
          <p:cNvPr id="24" name="Freeform 24"/>
          <p:cNvSpPr/>
          <p:nvPr/>
        </p:nvSpPr>
        <p:spPr>
          <a:xfrm>
            <a:off x="271996" y="201176"/>
            <a:ext cx="1342797" cy="582724"/>
          </a:xfrm>
          <a:custGeom>
            <a:avLst/>
            <a:gdLst/>
            <a:ahLst/>
            <a:cxnLst/>
            <a:rect l="l" t="t" r="r" b="b"/>
            <a:pathLst>
              <a:path w="1678496" h="728405">
                <a:moveTo>
                  <a:pt x="0" y="0"/>
                </a:moveTo>
                <a:lnTo>
                  <a:pt x="1678495" y="0"/>
                </a:lnTo>
                <a:lnTo>
                  <a:pt x="1678495" y="728405"/>
                </a:lnTo>
                <a:lnTo>
                  <a:pt x="0" y="728405"/>
                </a:lnTo>
                <a:lnTo>
                  <a:pt x="0" y="0"/>
                </a:lnTo>
                <a:close/>
              </a:path>
            </a:pathLst>
          </a:custGeom>
          <a:blipFill>
            <a:blip r:embed="rId5">
              <a:extLst>
                <a:ext uri="{96DAC541-7B7A-43D3-8B79-37D633B846F1}">
                  <asvg:svgBlip xmlns:asvg="http://schemas.microsoft.com/office/drawing/2016/SVG/main" r:embed="rId6"/>
                </a:ext>
              </a:extLst>
            </a:blip>
            <a:stretch>
              <a:fillRect t="-122" b="-122"/>
            </a:stretch>
          </a:blipFill>
        </p:spPr>
        <p:txBody>
          <a:bodyPr/>
          <a:lstStyle/>
          <a:p>
            <a:endParaRPr lang="pt-BR" sz="144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39660"/>
            <a:ext cx="6552605"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Simuladores: Quando e Como Usar</a:t>
            </a:r>
            <a:endParaRPr lang="en-US" sz="3100" dirty="0"/>
          </a:p>
        </p:txBody>
      </p:sp>
      <p:sp>
        <p:nvSpPr>
          <p:cNvPr id="3" name="Text 1"/>
          <p:cNvSpPr/>
          <p:nvPr/>
        </p:nvSpPr>
        <p:spPr>
          <a:xfrm>
            <a:off x="793790" y="3031808"/>
            <a:ext cx="3084076" cy="372070"/>
          </a:xfrm>
          <a:prstGeom prst="rect">
            <a:avLst/>
          </a:prstGeom>
          <a:noFill/>
          <a:ln/>
        </p:spPr>
        <p:txBody>
          <a:bodyPr wrap="none" lIns="0" tIns="0" rIns="0" bIns="0" rtlCol="0" anchor="t"/>
          <a:lstStyle/>
          <a:p>
            <a:pPr marL="0" indent="0" algn="l">
              <a:lnSpc>
                <a:spcPts val="2900"/>
              </a:lnSpc>
              <a:buNone/>
            </a:pPr>
            <a:r>
              <a:rPr lang="en-US" sz="2300" b="1" dirty="0">
                <a:solidFill>
                  <a:srgbClr val="0082AD"/>
                </a:solidFill>
                <a:latin typeface="Varela Round Bold" pitchFamily="34" charset="0"/>
                <a:ea typeface="Varela Round Bold" pitchFamily="34" charset="-122"/>
                <a:cs typeface="Varela Round Bold" pitchFamily="34" charset="-120"/>
              </a:rPr>
              <a:t>Simulador de Android</a:t>
            </a:r>
            <a:endParaRPr lang="en-US" sz="2300" dirty="0"/>
          </a:p>
        </p:txBody>
      </p:sp>
      <p:sp>
        <p:nvSpPr>
          <p:cNvPr id="4" name="Text 2"/>
          <p:cNvSpPr/>
          <p:nvPr/>
        </p:nvSpPr>
        <p:spPr>
          <a:xfrm>
            <a:off x="793790" y="3602236"/>
            <a:ext cx="6279356" cy="1587795"/>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Funciona em </a:t>
            </a:r>
            <a:r>
              <a:rPr lang="en-US" sz="1550" b="1" dirty="0">
                <a:solidFill>
                  <a:srgbClr val="000000"/>
                </a:solidFill>
                <a:latin typeface="Varela Round" pitchFamily="34" charset="0"/>
                <a:ea typeface="Varela Round" pitchFamily="34" charset="-122"/>
                <a:cs typeface="Varela Round" pitchFamily="34" charset="-120"/>
              </a:rPr>
              <a:t>qualquer sistema operacional</a:t>
            </a:r>
            <a:r>
              <a:rPr lang="en-US" sz="1550" dirty="0">
                <a:solidFill>
                  <a:srgbClr val="000000"/>
                </a:solidFill>
                <a:latin typeface="Varela Round" pitchFamily="34" charset="0"/>
                <a:ea typeface="Varela Round" pitchFamily="34" charset="-122"/>
                <a:cs typeface="Varela Round" pitchFamily="34" charset="-120"/>
              </a:rPr>
              <a:t> (Windows, Mac, Linux)</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Requer instalação do Android Studio</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Pode deixar o computador mais lento</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Útil para demonstrações e testes</a:t>
            </a:r>
            <a:endParaRPr lang="en-US" sz="1550" dirty="0"/>
          </a:p>
        </p:txBody>
      </p:sp>
      <p:sp>
        <p:nvSpPr>
          <p:cNvPr id="5" name="Text 3"/>
          <p:cNvSpPr/>
          <p:nvPr/>
        </p:nvSpPr>
        <p:spPr>
          <a:xfrm>
            <a:off x="793790" y="5180225"/>
            <a:ext cx="3996690" cy="394930"/>
          </a:xfrm>
          <a:prstGeom prst="rect">
            <a:avLst/>
          </a:prstGeom>
          <a:noFill/>
          <a:ln/>
        </p:spPr>
        <p:txBody>
          <a:bodyPr wrap="none" lIns="0" tIns="0" rIns="0" bIns="0" rtlCol="0" anchor="t"/>
          <a:lstStyle/>
          <a:p>
            <a:pPr marL="0" indent="0" algn="l">
              <a:lnSpc>
                <a:spcPts val="2900"/>
              </a:lnSpc>
              <a:buNone/>
            </a:pPr>
            <a:r>
              <a:rPr lang="en-US" sz="2300" b="1" dirty="0">
                <a:solidFill>
                  <a:srgbClr val="0082AD"/>
                </a:solidFill>
                <a:latin typeface="Varela Round Bold" pitchFamily="34" charset="0"/>
                <a:ea typeface="Varela Round Bold" pitchFamily="34" charset="-122"/>
                <a:cs typeface="Varela Round Bold" pitchFamily="34" charset="-120"/>
              </a:rPr>
              <a:t>Para usar: </a:t>
            </a:r>
            <a:r>
              <a:rPr lang="en-US" sz="2300" b="1" dirty="0">
                <a:solidFill>
                  <a:srgbClr val="000000"/>
                </a:solidFill>
                <a:highlight>
                  <a:srgbClr val="F2F2F2"/>
                </a:highlight>
                <a:latin typeface="Consolas" pitchFamily="34" charset="0"/>
                <a:ea typeface="Consolas" pitchFamily="34" charset="-122"/>
                <a:cs typeface="Consolas" pitchFamily="34" charset="-120"/>
              </a:rPr>
              <a:t>npm run android</a:t>
            </a:r>
            <a:endParaRPr lang="en-US" sz="2300" dirty="0"/>
          </a:p>
        </p:txBody>
      </p:sp>
      <p:sp>
        <p:nvSpPr>
          <p:cNvPr id="6" name="Text 4"/>
          <p:cNvSpPr/>
          <p:nvPr/>
        </p:nvSpPr>
        <p:spPr>
          <a:xfrm>
            <a:off x="7564874" y="303180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82AD"/>
                </a:solidFill>
                <a:latin typeface="Varela Round Bold" pitchFamily="34" charset="0"/>
                <a:ea typeface="Varela Round Bold" pitchFamily="34" charset="-122"/>
                <a:cs typeface="Varela Round Bold" pitchFamily="34" charset="-120"/>
              </a:rPr>
              <a:t>Simulador de iOS</a:t>
            </a:r>
            <a:endParaRPr lang="en-US" sz="2300" dirty="0"/>
          </a:p>
        </p:txBody>
      </p:sp>
      <p:sp>
        <p:nvSpPr>
          <p:cNvPr id="7" name="Text 5"/>
          <p:cNvSpPr/>
          <p:nvPr/>
        </p:nvSpPr>
        <p:spPr>
          <a:xfrm>
            <a:off x="7564874" y="3602236"/>
            <a:ext cx="6279356" cy="1270236"/>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000000"/>
                </a:solidFill>
                <a:latin typeface="Varela Round" pitchFamily="34" charset="0"/>
                <a:ea typeface="Varela Round" pitchFamily="34" charset="-122"/>
                <a:cs typeface="Varela Round" pitchFamily="34" charset="-120"/>
              </a:rPr>
              <a:t>Exclusivo para Mac</a:t>
            </a:r>
            <a:r>
              <a:rPr lang="en-US" sz="1550" dirty="0">
                <a:solidFill>
                  <a:srgbClr val="000000"/>
                </a:solidFill>
                <a:latin typeface="Varela Round" pitchFamily="34" charset="0"/>
                <a:ea typeface="Varela Round" pitchFamily="34" charset="-122"/>
                <a:cs typeface="Varela Round" pitchFamily="34" charset="-120"/>
              </a:rPr>
              <a:t> - não funciona em Windows ou Linux</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Requer instalação do Xcode</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Interface muito similar ao iPhone real</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Ótimo para testar features específicas do iOS</a:t>
            </a:r>
            <a:endParaRPr lang="en-US" sz="1550" dirty="0"/>
          </a:p>
        </p:txBody>
      </p:sp>
      <p:sp>
        <p:nvSpPr>
          <p:cNvPr id="8" name="Text 6"/>
          <p:cNvSpPr/>
          <p:nvPr/>
        </p:nvSpPr>
        <p:spPr>
          <a:xfrm>
            <a:off x="7564874" y="4842921"/>
            <a:ext cx="6279356"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Para usar: </a:t>
            </a:r>
            <a:r>
              <a:rPr lang="en-US" sz="1550" dirty="0">
                <a:solidFill>
                  <a:srgbClr val="000000"/>
                </a:solidFill>
                <a:highlight>
                  <a:srgbClr val="F2F2F2"/>
                </a:highlight>
                <a:latin typeface="Consolas" pitchFamily="34" charset="0"/>
                <a:ea typeface="Consolas" pitchFamily="34" charset="-122"/>
                <a:cs typeface="Consolas" pitchFamily="34" charset="-120"/>
              </a:rPr>
              <a:t>npm run ios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41984"/>
            <a:ext cx="6580703"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Configurando o Simulador Android</a:t>
            </a:r>
            <a:endParaRPr lang="en-US" sz="3100" dirty="0"/>
          </a:p>
        </p:txBody>
      </p:sp>
      <p:sp>
        <p:nvSpPr>
          <p:cNvPr id="4" name="Text 1"/>
          <p:cNvSpPr/>
          <p:nvPr/>
        </p:nvSpPr>
        <p:spPr>
          <a:xfrm>
            <a:off x="6280190" y="3335774"/>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Se você decidir usar um simulador, o processo de configuração é bem documentado. Você vai precisar instalar o Android Studio, criar um dispositivo virtual (AVD), e configurar algumas variáveis de ambiente.</a:t>
            </a:r>
            <a:endParaRPr lang="en-US" sz="1550" dirty="0"/>
          </a:p>
        </p:txBody>
      </p:sp>
      <p:sp>
        <p:nvSpPr>
          <p:cNvPr id="5" name="Text 2"/>
          <p:cNvSpPr/>
          <p:nvPr/>
        </p:nvSpPr>
        <p:spPr>
          <a:xfrm>
            <a:off x="6280190" y="4511635"/>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 documentação do Expo fornece um tutorial passo a passo completo para essa configuração.</a:t>
            </a:r>
            <a:endParaRPr lang="en-US" sz="1550" dirty="0"/>
          </a:p>
        </p:txBody>
      </p:sp>
      <p:sp>
        <p:nvSpPr>
          <p:cNvPr id="6" name="Text 3"/>
          <p:cNvSpPr/>
          <p:nvPr/>
        </p:nvSpPr>
        <p:spPr>
          <a:xfrm>
            <a:off x="6280190" y="5369957"/>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Acesso ao tutorial: </a:t>
            </a:r>
            <a:r>
              <a:rPr lang="en-US" sz="1550" u="sng" dirty="0">
                <a:solidFill>
                  <a:srgbClr val="1892B4"/>
                </a:solidFill>
                <a:latin typeface="Varela Round" pitchFamily="34" charset="0"/>
                <a:ea typeface="Varela Round" pitchFamily="34" charset="-122"/>
                <a:cs typeface="Varela Round" pitchFamily="34" charset="-120"/>
                <a:hlinkClick r:id="rId4">
                  <a:extLst>
                    <a:ext uri="{A12FA001-AC4F-418D-AE19-62706E023703}">
                      <ahyp:hlinkClr xmlns:ahyp="http://schemas.microsoft.com/office/drawing/2018/hyperlinkcolor" val="tx"/>
                    </a:ext>
                  </a:extLst>
                </a:hlinkClick>
              </a:rPr>
              <a:t>Expo Documentation</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585674"/>
            <a:ext cx="5658088"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Desenvolvendo no Navegador</a:t>
            </a:r>
            <a:endParaRPr lang="en-US" sz="3100" dirty="0"/>
          </a:p>
        </p:txBody>
      </p:sp>
      <p:pic>
        <p:nvPicPr>
          <p:cNvPr id="3" name="Image 0" descr="preencoded.png"/>
          <p:cNvPicPr>
            <a:picLocks noChangeAspect="1"/>
          </p:cNvPicPr>
          <p:nvPr/>
        </p:nvPicPr>
        <p:blipFill>
          <a:blip r:embed="rId3"/>
          <a:stretch>
            <a:fillRect/>
          </a:stretch>
        </p:blipFill>
        <p:spPr>
          <a:xfrm>
            <a:off x="793790" y="2602706"/>
            <a:ext cx="4926568" cy="3817977"/>
          </a:xfrm>
          <a:prstGeom prst="rect">
            <a:avLst/>
          </a:prstGeom>
        </p:spPr>
      </p:pic>
      <p:sp>
        <p:nvSpPr>
          <p:cNvPr id="4" name="Text 1"/>
          <p:cNvSpPr/>
          <p:nvPr/>
        </p:nvSpPr>
        <p:spPr>
          <a:xfrm>
            <a:off x="6212086" y="2577822"/>
            <a:ext cx="4168497" cy="372070"/>
          </a:xfrm>
          <a:prstGeom prst="rect">
            <a:avLst/>
          </a:prstGeom>
          <a:noFill/>
          <a:ln/>
        </p:spPr>
        <p:txBody>
          <a:bodyPr wrap="none" lIns="0" tIns="0" rIns="0" bIns="0" rtlCol="0" anchor="t"/>
          <a:lstStyle/>
          <a:p>
            <a:pPr marL="0" indent="0" algn="l">
              <a:lnSpc>
                <a:spcPts val="2900"/>
              </a:lnSpc>
              <a:buNone/>
            </a:pPr>
            <a:r>
              <a:rPr lang="en-US" sz="2300" b="1" dirty="0">
                <a:solidFill>
                  <a:srgbClr val="0082AD"/>
                </a:solidFill>
                <a:latin typeface="Varela Round Bold" pitchFamily="34" charset="0"/>
                <a:ea typeface="Varela Round Bold" pitchFamily="34" charset="-122"/>
                <a:cs typeface="Varela Round Bold" pitchFamily="34" charset="-120"/>
              </a:rPr>
              <a:t>É possível, mas com ressalvas</a:t>
            </a:r>
            <a:endParaRPr lang="en-US" sz="2300" dirty="0"/>
          </a:p>
        </p:txBody>
      </p:sp>
      <p:sp>
        <p:nvSpPr>
          <p:cNvPr id="5" name="Text 2"/>
          <p:cNvSpPr/>
          <p:nvPr/>
        </p:nvSpPr>
        <p:spPr>
          <a:xfrm>
            <a:off x="6212086" y="3148251"/>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Sim, você pode ver seu app React Native no navegador! Quando o Expo inicia, ele fornece um link localhost (geralmente porta 8081 ou outra disponível) que você pode abrir no Chrome, Firefox, etc.</a:t>
            </a:r>
            <a:endParaRPr lang="en-US" sz="1550" dirty="0"/>
          </a:p>
        </p:txBody>
      </p:sp>
      <p:sp>
        <p:nvSpPr>
          <p:cNvPr id="6" name="Text 3"/>
          <p:cNvSpPr/>
          <p:nvPr/>
        </p:nvSpPr>
        <p:spPr>
          <a:xfrm>
            <a:off x="6212086" y="4279463"/>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Você pode até usar as ferramentas de desenvolvedor para simular diferentes tamanhos de tela e dispositivos móveis.</a:t>
            </a:r>
            <a:endParaRPr lang="en-US" sz="1550" dirty="0"/>
          </a:p>
        </p:txBody>
      </p:sp>
      <p:sp>
        <p:nvSpPr>
          <p:cNvPr id="7" name="Text 4"/>
          <p:cNvSpPr/>
          <p:nvPr/>
        </p:nvSpPr>
        <p:spPr>
          <a:xfrm>
            <a:off x="6212086" y="5093137"/>
            <a:ext cx="7632025" cy="127015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Mas atenção:</a:t>
            </a:r>
            <a:r>
              <a:rPr lang="en-US" sz="1550" dirty="0">
                <a:solidFill>
                  <a:srgbClr val="000000"/>
                </a:solidFill>
                <a:latin typeface="Varela Round" pitchFamily="34" charset="0"/>
                <a:ea typeface="Varela Round" pitchFamily="34" charset="-122"/>
                <a:cs typeface="Varela Round" pitchFamily="34" charset="-120"/>
              </a:rPr>
              <a:t> Muitos componentes se comportam diferente no navegador versus no celular. Alguns recursos mobile simplesmente não funcionam na web. Use essa opção apenas para testes rápidos, não como seu ambiente principal de desenvolvimento.</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35298"/>
            <a:ext cx="5006459"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Menu de Desenvolvimento</a:t>
            </a:r>
            <a:endParaRPr lang="en-US" sz="3100" dirty="0"/>
          </a:p>
        </p:txBody>
      </p:sp>
      <p:sp>
        <p:nvSpPr>
          <p:cNvPr id="3" name="Text 1"/>
          <p:cNvSpPr/>
          <p:nvPr/>
        </p:nvSpPr>
        <p:spPr>
          <a:xfrm>
            <a:off x="793790" y="232826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React Native oferece um menu especial de desenvolvimento com várias ferramentas úteis durante o processo de criação do seu app.</a:t>
            </a:r>
            <a:endParaRPr lang="en-US" sz="1550" dirty="0"/>
          </a:p>
        </p:txBody>
      </p:sp>
      <p:sp>
        <p:nvSpPr>
          <p:cNvPr id="4" name="Shape 2"/>
          <p:cNvSpPr/>
          <p:nvPr/>
        </p:nvSpPr>
        <p:spPr>
          <a:xfrm>
            <a:off x="793790" y="2869049"/>
            <a:ext cx="4215289" cy="2102048"/>
          </a:xfrm>
          <a:prstGeom prst="roundRect">
            <a:avLst>
              <a:gd name="adj" fmla="val 3966"/>
            </a:avLst>
          </a:prstGeom>
          <a:solidFill>
            <a:srgbClr val="FFFFFF"/>
          </a:solidFill>
          <a:ln w="22860">
            <a:solidFill>
              <a:srgbClr val="B8D7DF"/>
            </a:solidFill>
            <a:prstDash val="solid"/>
          </a:ln>
        </p:spPr>
      </p:sp>
      <p:sp>
        <p:nvSpPr>
          <p:cNvPr id="5" name="Shape 3"/>
          <p:cNvSpPr/>
          <p:nvPr/>
        </p:nvSpPr>
        <p:spPr>
          <a:xfrm>
            <a:off x="816650" y="2891909"/>
            <a:ext cx="4169569" cy="595313"/>
          </a:xfrm>
          <a:prstGeom prst="roundRect">
            <a:avLst>
              <a:gd name="adj" fmla="val 9395"/>
            </a:avLst>
          </a:prstGeom>
          <a:solidFill>
            <a:srgbClr val="D2F1F9"/>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2606" y="3036808"/>
            <a:ext cx="297656" cy="297656"/>
          </a:xfrm>
          <a:prstGeom prst="rect">
            <a:avLst/>
          </a:prstGeom>
        </p:spPr>
      </p:pic>
      <p:sp>
        <p:nvSpPr>
          <p:cNvPr id="7" name="Text 4"/>
          <p:cNvSpPr/>
          <p:nvPr/>
        </p:nvSpPr>
        <p:spPr>
          <a:xfrm>
            <a:off x="1015008" y="368558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Reload</a:t>
            </a:r>
            <a:endParaRPr lang="en-US" sz="1950" dirty="0"/>
          </a:p>
        </p:txBody>
      </p:sp>
      <p:sp>
        <p:nvSpPr>
          <p:cNvPr id="8" name="Text 5"/>
          <p:cNvSpPr/>
          <p:nvPr/>
        </p:nvSpPr>
        <p:spPr>
          <a:xfrm>
            <a:off x="1015008" y="4114800"/>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Recarrega o aplicativo completamente quando você fez mudanças grandes</a:t>
            </a:r>
            <a:endParaRPr lang="en-US" sz="1550" dirty="0"/>
          </a:p>
        </p:txBody>
      </p:sp>
      <p:sp>
        <p:nvSpPr>
          <p:cNvPr id="9" name="Shape 6"/>
          <p:cNvSpPr/>
          <p:nvPr/>
        </p:nvSpPr>
        <p:spPr>
          <a:xfrm>
            <a:off x="5207437" y="2869049"/>
            <a:ext cx="4215408" cy="2102048"/>
          </a:xfrm>
          <a:prstGeom prst="roundRect">
            <a:avLst>
              <a:gd name="adj" fmla="val 3966"/>
            </a:avLst>
          </a:prstGeom>
          <a:solidFill>
            <a:srgbClr val="FFFFFF"/>
          </a:solidFill>
          <a:ln w="22860">
            <a:solidFill>
              <a:srgbClr val="B8D7DF"/>
            </a:solidFill>
            <a:prstDash val="solid"/>
          </a:ln>
        </p:spPr>
      </p:sp>
      <p:sp>
        <p:nvSpPr>
          <p:cNvPr id="10" name="Shape 7"/>
          <p:cNvSpPr/>
          <p:nvPr/>
        </p:nvSpPr>
        <p:spPr>
          <a:xfrm>
            <a:off x="5230297" y="2891909"/>
            <a:ext cx="4169688" cy="595313"/>
          </a:xfrm>
          <a:prstGeom prst="roundRect">
            <a:avLst>
              <a:gd name="adj" fmla="val 9395"/>
            </a:avLst>
          </a:prstGeom>
          <a:solidFill>
            <a:srgbClr val="D2F1F9"/>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166253" y="3036808"/>
            <a:ext cx="297656" cy="297656"/>
          </a:xfrm>
          <a:prstGeom prst="rect">
            <a:avLst/>
          </a:prstGeom>
        </p:spPr>
      </p:pic>
      <p:sp>
        <p:nvSpPr>
          <p:cNvPr id="12" name="Text 8"/>
          <p:cNvSpPr/>
          <p:nvPr/>
        </p:nvSpPr>
        <p:spPr>
          <a:xfrm>
            <a:off x="5428655" y="368558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Debugger</a:t>
            </a:r>
            <a:endParaRPr lang="en-US" sz="1950" dirty="0"/>
          </a:p>
        </p:txBody>
      </p:sp>
      <p:sp>
        <p:nvSpPr>
          <p:cNvPr id="13" name="Text 9"/>
          <p:cNvSpPr/>
          <p:nvPr/>
        </p:nvSpPr>
        <p:spPr>
          <a:xfrm>
            <a:off x="5428655" y="4114800"/>
            <a:ext cx="3772972"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Abre o console para você ver logs e debugar seu código</a:t>
            </a:r>
            <a:endParaRPr lang="en-US" sz="1550" dirty="0"/>
          </a:p>
        </p:txBody>
      </p:sp>
      <p:sp>
        <p:nvSpPr>
          <p:cNvPr id="14" name="Shape 10"/>
          <p:cNvSpPr/>
          <p:nvPr/>
        </p:nvSpPr>
        <p:spPr>
          <a:xfrm>
            <a:off x="9621203" y="2869049"/>
            <a:ext cx="4215289" cy="2102048"/>
          </a:xfrm>
          <a:prstGeom prst="roundRect">
            <a:avLst>
              <a:gd name="adj" fmla="val 3966"/>
            </a:avLst>
          </a:prstGeom>
          <a:solidFill>
            <a:srgbClr val="FFFFFF"/>
          </a:solidFill>
          <a:ln w="22860">
            <a:solidFill>
              <a:srgbClr val="B8D7DF"/>
            </a:solidFill>
            <a:prstDash val="solid"/>
          </a:ln>
        </p:spPr>
      </p:sp>
      <p:sp>
        <p:nvSpPr>
          <p:cNvPr id="15" name="Shape 11"/>
          <p:cNvSpPr/>
          <p:nvPr/>
        </p:nvSpPr>
        <p:spPr>
          <a:xfrm>
            <a:off x="9644063" y="2891909"/>
            <a:ext cx="4169569" cy="595313"/>
          </a:xfrm>
          <a:prstGeom prst="roundRect">
            <a:avLst>
              <a:gd name="adj" fmla="val 9395"/>
            </a:avLst>
          </a:prstGeom>
          <a:solidFill>
            <a:srgbClr val="D2F1F9"/>
          </a:solidFill>
          <a:ln/>
        </p:spPr>
      </p:sp>
      <p:pic>
        <p:nvPicPr>
          <p:cNvPr id="16"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11580019" y="3036808"/>
            <a:ext cx="297656" cy="297656"/>
          </a:xfrm>
          <a:prstGeom prst="rect">
            <a:avLst/>
          </a:prstGeom>
        </p:spPr>
      </p:pic>
      <p:sp>
        <p:nvSpPr>
          <p:cNvPr id="17" name="Text 12"/>
          <p:cNvSpPr/>
          <p:nvPr/>
        </p:nvSpPr>
        <p:spPr>
          <a:xfrm>
            <a:off x="9842421" y="3685580"/>
            <a:ext cx="2524482"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Performance Monitor</a:t>
            </a:r>
            <a:endParaRPr lang="en-US" sz="1950" dirty="0"/>
          </a:p>
        </p:txBody>
      </p:sp>
      <p:sp>
        <p:nvSpPr>
          <p:cNvPr id="18" name="Text 13"/>
          <p:cNvSpPr/>
          <p:nvPr/>
        </p:nvSpPr>
        <p:spPr>
          <a:xfrm>
            <a:off x="9842421" y="4114800"/>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Monitora o desempenho do seu app em tempo real</a:t>
            </a:r>
            <a:endParaRPr lang="en-US" sz="1550" dirty="0"/>
          </a:p>
        </p:txBody>
      </p:sp>
      <p:sp>
        <p:nvSpPr>
          <p:cNvPr id="19" name="Shape 14"/>
          <p:cNvSpPr/>
          <p:nvPr/>
        </p:nvSpPr>
        <p:spPr>
          <a:xfrm>
            <a:off x="793790" y="5293488"/>
            <a:ext cx="13042821" cy="32385"/>
          </a:xfrm>
          <a:prstGeom prst="rect">
            <a:avLst/>
          </a:prstGeom>
          <a:solidFill>
            <a:srgbClr val="000000">
              <a:alpha val="50000"/>
            </a:srgbClr>
          </a:solidFill>
          <a:ln/>
        </p:spPr>
      </p:sp>
      <p:sp>
        <p:nvSpPr>
          <p:cNvPr id="20" name="Text 15"/>
          <p:cNvSpPr/>
          <p:nvPr/>
        </p:nvSpPr>
        <p:spPr>
          <a:xfrm>
            <a:off x="793790" y="5549027"/>
            <a:ext cx="13042821"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Como abrir o menu:</a:t>
            </a:r>
            <a:endParaRPr lang="en-US" sz="1550" dirty="0"/>
          </a:p>
        </p:txBody>
      </p:sp>
      <p:sp>
        <p:nvSpPr>
          <p:cNvPr id="21" name="Text 16"/>
          <p:cNvSpPr/>
          <p:nvPr/>
        </p:nvSpPr>
        <p:spPr>
          <a:xfrm>
            <a:off x="793790" y="6089809"/>
            <a:ext cx="13042821" cy="635118"/>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No simulador: Ctrl + M (Windows/Linux) ou Cmd + M (Mac)</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No celular físico: </a:t>
            </a:r>
            <a:r>
              <a:rPr lang="en-US" sz="1550" b="1" dirty="0">
                <a:solidFill>
                  <a:srgbClr val="000000"/>
                </a:solidFill>
                <a:latin typeface="Varela Round" pitchFamily="34" charset="0"/>
                <a:ea typeface="Varela Round" pitchFamily="34" charset="-122"/>
                <a:cs typeface="Varela Round" pitchFamily="34" charset="-120"/>
              </a:rPr>
              <a:t>Chacoalhe o dispositivo</a:t>
            </a:r>
            <a:r>
              <a:rPr lang="en-US" sz="1550" dirty="0">
                <a:solidFill>
                  <a:srgbClr val="000000"/>
                </a:solidFill>
                <a:latin typeface="Varela Round" pitchFamily="34" charset="0"/>
                <a:ea typeface="Varela Round" pitchFamily="34" charset="-122"/>
                <a:cs typeface="Varela Round" pitchFamily="34" charset="-120"/>
              </a:rPr>
              <a:t> com força! 📱</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20635"/>
            <a:ext cx="7299841"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Hot Reload: Mudanças em Tempo Real</a:t>
            </a:r>
            <a:endParaRPr lang="en-US" sz="3100" dirty="0"/>
          </a:p>
        </p:txBody>
      </p:sp>
      <p:sp>
        <p:nvSpPr>
          <p:cNvPr id="4" name="Text 1"/>
          <p:cNvSpPr/>
          <p:nvPr/>
        </p:nvSpPr>
        <p:spPr>
          <a:xfrm>
            <a:off x="793790" y="3014424"/>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Uma das features mais incríveis do desenvolvimento React Native é o </a:t>
            </a:r>
            <a:r>
              <a:rPr lang="en-US" sz="1550" b="1" dirty="0">
                <a:solidFill>
                  <a:srgbClr val="000000"/>
                </a:solidFill>
                <a:latin typeface="Varela Round" pitchFamily="34" charset="0"/>
                <a:ea typeface="Varela Round" pitchFamily="34" charset="-122"/>
                <a:cs typeface="Varela Round" pitchFamily="34" charset="-120"/>
              </a:rPr>
              <a:t>hot reload</a:t>
            </a:r>
            <a:r>
              <a:rPr lang="en-US" sz="1550" dirty="0">
                <a:solidFill>
                  <a:srgbClr val="000000"/>
                </a:solidFill>
                <a:latin typeface="Varela Round" pitchFamily="34" charset="0"/>
                <a:ea typeface="Varela Round" pitchFamily="34" charset="-122"/>
                <a:cs typeface="Varela Round" pitchFamily="34" charset="-120"/>
              </a:rPr>
              <a:t>. Quando você salva um arquivo no VSCode, as mudanças aparecem </a:t>
            </a:r>
            <a:r>
              <a:rPr lang="en-US" sz="1550" i="1" dirty="0">
                <a:solidFill>
                  <a:srgbClr val="000000"/>
                </a:solidFill>
                <a:latin typeface="Varela Round" pitchFamily="34" charset="0"/>
                <a:ea typeface="Varela Round" pitchFamily="34" charset="-122"/>
                <a:cs typeface="Varela Round" pitchFamily="34" charset="-120"/>
              </a:rPr>
              <a:t>automaticamente</a:t>
            </a:r>
            <a:r>
              <a:rPr lang="en-US" sz="1550" dirty="0">
                <a:solidFill>
                  <a:srgbClr val="000000"/>
                </a:solidFill>
                <a:latin typeface="Varela Round" pitchFamily="34" charset="0"/>
                <a:ea typeface="Varela Round" pitchFamily="34" charset="-122"/>
                <a:cs typeface="Varela Round" pitchFamily="34" charset="-120"/>
              </a:rPr>
              <a:t> no seu aplicativo, seja no celular ou no simulador!</a:t>
            </a:r>
            <a:endParaRPr lang="en-US" sz="1550" dirty="0"/>
          </a:p>
        </p:txBody>
      </p:sp>
      <p:sp>
        <p:nvSpPr>
          <p:cNvPr id="5" name="Text 2"/>
          <p:cNvSpPr/>
          <p:nvPr/>
        </p:nvSpPr>
        <p:spPr>
          <a:xfrm>
            <a:off x="793790" y="4190286"/>
            <a:ext cx="7556421" cy="96023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Por exemplo: mude um texto no arquivo </a:t>
            </a:r>
            <a:r>
              <a:rPr lang="en-US" sz="1550" dirty="0">
                <a:solidFill>
                  <a:srgbClr val="000000"/>
                </a:solidFill>
                <a:highlight>
                  <a:srgbClr val="F2F2F2"/>
                </a:highlight>
                <a:latin typeface="Consolas" pitchFamily="34" charset="0"/>
                <a:ea typeface="Consolas" pitchFamily="34" charset="-122"/>
                <a:cs typeface="Consolas" pitchFamily="34" charset="-120"/>
              </a:rPr>
              <a:t>app/(tabs)/index.tsx</a:t>
            </a:r>
            <a:r>
              <a:rPr lang="en-US" sz="1550" dirty="0">
                <a:solidFill>
                  <a:srgbClr val="000000"/>
                </a:solidFill>
                <a:latin typeface="Varela Round" pitchFamily="34" charset="0"/>
                <a:ea typeface="Varela Round" pitchFamily="34" charset="-122"/>
                <a:cs typeface="Varela Round" pitchFamily="34" charset="-120"/>
              </a:rPr>
              <a:t>, salve com Ctrl + S, e veja a mágica acontecer. Não precisa recompilar, não precisa reiniciar - as mudanças aparecem instantaneamente.</a:t>
            </a:r>
            <a:endParaRPr lang="en-US" sz="1550" dirty="0"/>
          </a:p>
        </p:txBody>
      </p:sp>
      <p:sp>
        <p:nvSpPr>
          <p:cNvPr id="6" name="Text 3"/>
          <p:cNvSpPr/>
          <p:nvPr/>
        </p:nvSpPr>
        <p:spPr>
          <a:xfrm>
            <a:off x="793790" y="5373767"/>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Às vezes o simulador pode travar e você precisará dar um reload manual (Ctrl + M &gt; Reload), mas na maioria das vezes funciona perfeitamente.</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793790" y="1460063"/>
            <a:ext cx="1190744"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1567220"/>
            <a:ext cx="158710" cy="158710"/>
          </a:xfrm>
          <a:prstGeom prst="rect">
            <a:avLst/>
          </a:prstGeom>
        </p:spPr>
      </p:pic>
      <p:sp>
        <p:nvSpPr>
          <p:cNvPr id="4" name="Text 1"/>
          <p:cNvSpPr/>
          <p:nvPr/>
        </p:nvSpPr>
        <p:spPr>
          <a:xfrm>
            <a:off x="1150858" y="1519595"/>
            <a:ext cx="714613"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RESUMO</a:t>
            </a:r>
            <a:endParaRPr lang="en-US" sz="1250" dirty="0"/>
          </a:p>
        </p:txBody>
      </p:sp>
      <p:sp>
        <p:nvSpPr>
          <p:cNvPr id="5" name="Text 2"/>
          <p:cNvSpPr/>
          <p:nvPr/>
        </p:nvSpPr>
        <p:spPr>
          <a:xfrm>
            <a:off x="793790" y="1912501"/>
            <a:ext cx="5879902"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Recapitulando: Seu Setup Ideal</a:t>
            </a:r>
            <a:endParaRPr lang="en-US" sz="3100" dirty="0"/>
          </a:p>
        </p:txBody>
      </p:sp>
      <p:sp>
        <p:nvSpPr>
          <p:cNvPr id="6" name="Shape 3"/>
          <p:cNvSpPr/>
          <p:nvPr/>
        </p:nvSpPr>
        <p:spPr>
          <a:xfrm>
            <a:off x="793790" y="2706291"/>
            <a:ext cx="446484" cy="446484"/>
          </a:xfrm>
          <a:prstGeom prst="roundRect">
            <a:avLst>
              <a:gd name="adj" fmla="val 18670"/>
            </a:avLst>
          </a:prstGeom>
          <a:solidFill>
            <a:srgbClr val="D2F1F9"/>
          </a:solidFill>
          <a:ln w="7620">
            <a:solidFill>
              <a:srgbClr val="B8D7DF"/>
            </a:solidFill>
            <a:prstDash val="solid"/>
          </a:ln>
        </p:spPr>
      </p:sp>
      <p:sp>
        <p:nvSpPr>
          <p:cNvPr id="7" name="Text 4"/>
          <p:cNvSpPr/>
          <p:nvPr/>
        </p:nvSpPr>
        <p:spPr>
          <a:xfrm>
            <a:off x="868204" y="2743498"/>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1</a:t>
            </a:r>
            <a:endParaRPr lang="en-US" sz="2300" dirty="0"/>
          </a:p>
        </p:txBody>
      </p:sp>
      <p:sp>
        <p:nvSpPr>
          <p:cNvPr id="8" name="Text 5"/>
          <p:cNvSpPr/>
          <p:nvPr/>
        </p:nvSpPr>
        <p:spPr>
          <a:xfrm>
            <a:off x="1438632" y="274343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Varela Round Bold" pitchFamily="34" charset="0"/>
                <a:ea typeface="Varela Round Bold" pitchFamily="34" charset="-122"/>
                <a:cs typeface="Varela Round Bold" pitchFamily="34" charset="-120"/>
              </a:rPr>
              <a:t>Baixe o Expo Go</a:t>
            </a:r>
            <a:endParaRPr lang="en-US" sz="2300" dirty="0"/>
          </a:p>
        </p:txBody>
      </p:sp>
      <p:sp>
        <p:nvSpPr>
          <p:cNvPr id="9" name="Text 6"/>
          <p:cNvSpPr/>
          <p:nvPr/>
        </p:nvSpPr>
        <p:spPr>
          <a:xfrm>
            <a:off x="1438632" y="3234571"/>
            <a:ext cx="575250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 seu celular Android ou iOS - é a forma mais fácil e recomendada de desenvolver</a:t>
            </a:r>
            <a:endParaRPr lang="en-US" sz="1550" dirty="0"/>
          </a:p>
        </p:txBody>
      </p:sp>
      <p:sp>
        <p:nvSpPr>
          <p:cNvPr id="10" name="Shape 7"/>
          <p:cNvSpPr/>
          <p:nvPr/>
        </p:nvSpPr>
        <p:spPr>
          <a:xfrm>
            <a:off x="7439144" y="2706291"/>
            <a:ext cx="446484" cy="446484"/>
          </a:xfrm>
          <a:prstGeom prst="roundRect">
            <a:avLst>
              <a:gd name="adj" fmla="val 18670"/>
            </a:avLst>
          </a:prstGeom>
          <a:solidFill>
            <a:srgbClr val="D2F1F9"/>
          </a:solidFill>
          <a:ln w="7620">
            <a:solidFill>
              <a:srgbClr val="B8D7DF"/>
            </a:solidFill>
            <a:prstDash val="solid"/>
          </a:ln>
        </p:spPr>
      </p:sp>
      <p:sp>
        <p:nvSpPr>
          <p:cNvPr id="11" name="Text 8"/>
          <p:cNvSpPr/>
          <p:nvPr/>
        </p:nvSpPr>
        <p:spPr>
          <a:xfrm>
            <a:off x="7513558" y="2743498"/>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2</a:t>
            </a:r>
            <a:endParaRPr lang="en-US" sz="2300" dirty="0"/>
          </a:p>
        </p:txBody>
      </p:sp>
      <p:sp>
        <p:nvSpPr>
          <p:cNvPr id="12" name="Text 9"/>
          <p:cNvSpPr/>
          <p:nvPr/>
        </p:nvSpPr>
        <p:spPr>
          <a:xfrm>
            <a:off x="8083987" y="274343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Varela Round Bold" pitchFamily="34" charset="0"/>
                <a:ea typeface="Varela Round Bold" pitchFamily="34" charset="-122"/>
                <a:cs typeface="Varela Round Bold" pitchFamily="34" charset="-120"/>
              </a:rPr>
              <a:t>Crie seu projeto</a:t>
            </a:r>
            <a:endParaRPr lang="en-US" sz="2300" dirty="0"/>
          </a:p>
        </p:txBody>
      </p:sp>
      <p:sp>
        <p:nvSpPr>
          <p:cNvPr id="13" name="Text 10"/>
          <p:cNvSpPr/>
          <p:nvPr/>
        </p:nvSpPr>
        <p:spPr>
          <a:xfrm>
            <a:off x="8083987" y="3234571"/>
            <a:ext cx="5752624"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Use </a:t>
            </a:r>
            <a:r>
              <a:rPr lang="en-US" sz="1550" dirty="0">
                <a:solidFill>
                  <a:srgbClr val="000000"/>
                </a:solidFill>
                <a:highlight>
                  <a:srgbClr val="F2F2F2"/>
                </a:highlight>
                <a:latin typeface="Consolas" pitchFamily="34" charset="0"/>
                <a:ea typeface="Consolas" pitchFamily="34" charset="-122"/>
                <a:cs typeface="Consolas" pitchFamily="34" charset="-120"/>
              </a:rPr>
              <a:t>npx create-expo-app@latest nome-do-projeto</a:t>
            </a:r>
            <a:endParaRPr lang="en-US" sz="1550" dirty="0"/>
          </a:p>
        </p:txBody>
      </p:sp>
      <p:sp>
        <p:nvSpPr>
          <p:cNvPr id="14" name="Shape 11"/>
          <p:cNvSpPr/>
          <p:nvPr/>
        </p:nvSpPr>
        <p:spPr>
          <a:xfrm>
            <a:off x="793790" y="4266486"/>
            <a:ext cx="446484" cy="446484"/>
          </a:xfrm>
          <a:prstGeom prst="roundRect">
            <a:avLst>
              <a:gd name="adj" fmla="val 18670"/>
            </a:avLst>
          </a:prstGeom>
          <a:solidFill>
            <a:srgbClr val="D2F1F9"/>
          </a:solidFill>
          <a:ln w="7620">
            <a:solidFill>
              <a:srgbClr val="B8D7DF"/>
            </a:solidFill>
            <a:prstDash val="solid"/>
          </a:ln>
        </p:spPr>
      </p:sp>
      <p:sp>
        <p:nvSpPr>
          <p:cNvPr id="15" name="Text 12"/>
          <p:cNvSpPr/>
          <p:nvPr/>
        </p:nvSpPr>
        <p:spPr>
          <a:xfrm>
            <a:off x="868204" y="4303693"/>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3</a:t>
            </a:r>
            <a:endParaRPr lang="en-US" sz="2300" dirty="0"/>
          </a:p>
        </p:txBody>
      </p:sp>
      <p:sp>
        <p:nvSpPr>
          <p:cNvPr id="16" name="Text 13"/>
          <p:cNvSpPr/>
          <p:nvPr/>
        </p:nvSpPr>
        <p:spPr>
          <a:xfrm>
            <a:off x="1438632" y="430363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Varela Round Bold" pitchFamily="34" charset="0"/>
                <a:ea typeface="Varela Round Bold" pitchFamily="34" charset="-122"/>
                <a:cs typeface="Varela Round Bold" pitchFamily="34" charset="-120"/>
              </a:rPr>
              <a:t>Inicie com Expo</a:t>
            </a:r>
            <a:endParaRPr lang="en-US" sz="2300" dirty="0"/>
          </a:p>
        </p:txBody>
      </p:sp>
      <p:sp>
        <p:nvSpPr>
          <p:cNvPr id="17" name="Text 14"/>
          <p:cNvSpPr/>
          <p:nvPr/>
        </p:nvSpPr>
        <p:spPr>
          <a:xfrm>
            <a:off x="1438632" y="4794766"/>
            <a:ext cx="5752505"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Entre na pasta com </a:t>
            </a:r>
            <a:r>
              <a:rPr lang="en-US" sz="1550" dirty="0">
                <a:solidFill>
                  <a:srgbClr val="000000"/>
                </a:solidFill>
                <a:highlight>
                  <a:srgbClr val="F2F2F2"/>
                </a:highlight>
                <a:latin typeface="Consolas" pitchFamily="34" charset="0"/>
                <a:ea typeface="Consolas" pitchFamily="34" charset="-122"/>
                <a:cs typeface="Consolas" pitchFamily="34" charset="-120"/>
              </a:rPr>
              <a:t>cd nome-do-projeto</a:t>
            </a:r>
            <a:r>
              <a:rPr lang="en-US" sz="1550" dirty="0">
                <a:solidFill>
                  <a:srgbClr val="000000"/>
                </a:solidFill>
                <a:latin typeface="Varela Round" pitchFamily="34" charset="0"/>
                <a:ea typeface="Varela Round" pitchFamily="34" charset="-122"/>
                <a:cs typeface="Varela Round" pitchFamily="34" charset="-120"/>
              </a:rPr>
              <a:t> e rode </a:t>
            </a:r>
            <a:r>
              <a:rPr lang="en-US" sz="1550" dirty="0">
                <a:solidFill>
                  <a:srgbClr val="000000"/>
                </a:solidFill>
                <a:highlight>
                  <a:srgbClr val="F2F2F2"/>
                </a:highlight>
                <a:latin typeface="Consolas" pitchFamily="34" charset="0"/>
                <a:ea typeface="Consolas" pitchFamily="34" charset="-122"/>
                <a:cs typeface="Consolas" pitchFamily="34" charset="-120"/>
              </a:rPr>
              <a:t>npx expo start</a:t>
            </a:r>
            <a:endParaRPr lang="en-US" sz="1550" dirty="0"/>
          </a:p>
        </p:txBody>
      </p:sp>
      <p:sp>
        <p:nvSpPr>
          <p:cNvPr id="18" name="Text 15"/>
          <p:cNvSpPr/>
          <p:nvPr/>
        </p:nvSpPr>
        <p:spPr>
          <a:xfrm>
            <a:off x="1438632" y="5238988"/>
            <a:ext cx="575250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Escaneie o QR Code com o Expo Go e comece a programar! As mudanças aparecem em tempo real.</a:t>
            </a:r>
            <a:endParaRPr lang="en-US" sz="1550" dirty="0"/>
          </a:p>
        </p:txBody>
      </p:sp>
      <p:sp>
        <p:nvSpPr>
          <p:cNvPr id="19" name="Shape 16"/>
          <p:cNvSpPr/>
          <p:nvPr/>
        </p:nvSpPr>
        <p:spPr>
          <a:xfrm>
            <a:off x="7439144" y="4266486"/>
            <a:ext cx="446484" cy="446484"/>
          </a:xfrm>
          <a:prstGeom prst="roundRect">
            <a:avLst>
              <a:gd name="adj" fmla="val 18670"/>
            </a:avLst>
          </a:prstGeom>
          <a:solidFill>
            <a:srgbClr val="D2F1F9"/>
          </a:solidFill>
          <a:ln w="7620">
            <a:solidFill>
              <a:srgbClr val="B8D7DF"/>
            </a:solidFill>
            <a:prstDash val="solid"/>
          </a:ln>
        </p:spPr>
      </p:sp>
      <p:sp>
        <p:nvSpPr>
          <p:cNvPr id="20" name="Text 17"/>
          <p:cNvSpPr/>
          <p:nvPr/>
        </p:nvSpPr>
        <p:spPr>
          <a:xfrm>
            <a:off x="7513558" y="4303693"/>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4</a:t>
            </a:r>
            <a:endParaRPr lang="en-US" sz="2300" dirty="0"/>
          </a:p>
        </p:txBody>
      </p:sp>
      <p:sp>
        <p:nvSpPr>
          <p:cNvPr id="21" name="Text 18"/>
          <p:cNvSpPr/>
          <p:nvPr/>
        </p:nvSpPr>
        <p:spPr>
          <a:xfrm>
            <a:off x="8083987" y="4303633"/>
            <a:ext cx="3637478"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Varela Round Bold" pitchFamily="34" charset="0"/>
                <a:ea typeface="Varela Round Bold" pitchFamily="34" charset="-122"/>
                <a:cs typeface="Varela Round Bold" pitchFamily="34" charset="-120"/>
              </a:rPr>
              <a:t>Inicie com Android Studio</a:t>
            </a:r>
            <a:endParaRPr lang="en-US" sz="2300" dirty="0"/>
          </a:p>
        </p:txBody>
      </p:sp>
      <p:sp>
        <p:nvSpPr>
          <p:cNvPr id="22" name="Text 19"/>
          <p:cNvSpPr/>
          <p:nvPr/>
        </p:nvSpPr>
        <p:spPr>
          <a:xfrm>
            <a:off x="8083987" y="4794766"/>
            <a:ext cx="5752624"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Entre na pasta com </a:t>
            </a:r>
            <a:r>
              <a:rPr lang="en-US" sz="1550" dirty="0">
                <a:solidFill>
                  <a:srgbClr val="000000"/>
                </a:solidFill>
                <a:highlight>
                  <a:srgbClr val="F2F2F2"/>
                </a:highlight>
                <a:latin typeface="Consolas" pitchFamily="34" charset="0"/>
                <a:ea typeface="Consolas" pitchFamily="34" charset="-122"/>
                <a:cs typeface="Consolas" pitchFamily="34" charset="-120"/>
              </a:rPr>
              <a:t>cd nome-do-projeto</a:t>
            </a:r>
            <a:r>
              <a:rPr lang="en-US" sz="1550" dirty="0">
                <a:solidFill>
                  <a:srgbClr val="000000"/>
                </a:solidFill>
                <a:latin typeface="Varela Round" pitchFamily="34" charset="0"/>
                <a:ea typeface="Varela Round" pitchFamily="34" charset="-122"/>
                <a:cs typeface="Varela Round" pitchFamily="34" charset="-120"/>
              </a:rPr>
              <a:t> e rode npm run android</a:t>
            </a:r>
            <a:endParaRPr lang="en-US" sz="1550" dirty="0"/>
          </a:p>
        </p:txBody>
      </p:sp>
      <p:sp>
        <p:nvSpPr>
          <p:cNvPr id="23" name="Shape 20"/>
          <p:cNvSpPr/>
          <p:nvPr/>
        </p:nvSpPr>
        <p:spPr>
          <a:xfrm>
            <a:off x="793790" y="6196458"/>
            <a:ext cx="13042821" cy="32385"/>
          </a:xfrm>
          <a:prstGeom prst="rect">
            <a:avLst/>
          </a:prstGeom>
          <a:solidFill>
            <a:srgbClr val="000000">
              <a:alpha val="50000"/>
            </a:srgbClr>
          </a:solidFill>
          <a:ln/>
        </p:spPr>
      </p:sp>
      <p:sp>
        <p:nvSpPr>
          <p:cNvPr id="24" name="Text 21"/>
          <p:cNvSpPr/>
          <p:nvPr/>
        </p:nvSpPr>
        <p:spPr>
          <a:xfrm>
            <a:off x="793790" y="645199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Na próxima aula vamos mergulhar na estrutura de arquivos e começar a construir nossa primeira tela do zero. Te vejo lá! 👋</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91633"/>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Perguntas?</a:t>
            </a:r>
            <a:endParaRPr lang="en-US" sz="3900" dirty="0"/>
          </a:p>
        </p:txBody>
      </p:sp>
      <p:sp>
        <p:nvSpPr>
          <p:cNvPr id="4" name="Text 1"/>
          <p:cNvSpPr/>
          <p:nvPr/>
        </p:nvSpPr>
        <p:spPr>
          <a:xfrm>
            <a:off x="6280190" y="3509367"/>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Entre em contato:</a:t>
            </a:r>
            <a:endParaRPr lang="en-US" sz="1550" dirty="0"/>
          </a:p>
        </p:txBody>
      </p:sp>
      <p:sp>
        <p:nvSpPr>
          <p:cNvPr id="5" name="Text 2"/>
          <p:cNvSpPr/>
          <p:nvPr/>
        </p:nvSpPr>
        <p:spPr>
          <a:xfrm>
            <a:off x="6280190" y="4050149"/>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raphael.b.oliveira@docente.senai.br</a:t>
            </a:r>
            <a:endParaRPr lang="en-US" sz="1550" dirty="0"/>
          </a:p>
        </p:txBody>
      </p:sp>
      <p:sp>
        <p:nvSpPr>
          <p:cNvPr id="6" name="Shape 3"/>
          <p:cNvSpPr/>
          <p:nvPr/>
        </p:nvSpPr>
        <p:spPr>
          <a:xfrm>
            <a:off x="6280190" y="4590931"/>
            <a:ext cx="7556421" cy="1047036"/>
          </a:xfrm>
          <a:prstGeom prst="roundRect">
            <a:avLst>
              <a:gd name="adj" fmla="val 7961"/>
            </a:avLst>
          </a:prstGeom>
          <a:solidFill>
            <a:srgbClr val="D2F1F9"/>
          </a:solidFill>
          <a:ln w="7620">
            <a:solidFill>
              <a:srgbClr val="B8D7DF"/>
            </a:solidFill>
            <a:prstDash val="solid"/>
          </a:ln>
        </p:spPr>
        <p:txBody>
          <a:bodyPr/>
          <a:lstStyle/>
          <a:p>
            <a:endParaRPr lang="pt-BR"/>
          </a:p>
        </p:txBody>
      </p:sp>
      <p:sp>
        <p:nvSpPr>
          <p:cNvPr id="7" name="Text 4"/>
          <p:cNvSpPr/>
          <p:nvPr/>
        </p:nvSpPr>
        <p:spPr>
          <a:xfrm>
            <a:off x="6486168" y="4796909"/>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Obrigado pela atenção! Estou à disposição para esclarecer dúvidas e ajudar no </a:t>
            </a:r>
            <a:r>
              <a:rPr lang="en-US" sz="1550" dirty="0" err="1">
                <a:solidFill>
                  <a:srgbClr val="000000"/>
                </a:solidFill>
                <a:latin typeface="Varela Round" pitchFamily="34" charset="0"/>
                <a:ea typeface="Varela Round" pitchFamily="34" charset="-122"/>
                <a:cs typeface="Varela Round" pitchFamily="34" charset="-120"/>
              </a:rPr>
              <a:t>seu</a:t>
            </a:r>
            <a:r>
              <a:rPr lang="en-US" sz="1550" dirty="0">
                <a:solidFill>
                  <a:srgbClr val="000000"/>
                </a:solidFill>
                <a:latin typeface="Varela Round" pitchFamily="34" charset="0"/>
                <a:ea typeface="Varela Round" pitchFamily="34" charset="-122"/>
                <a:cs typeface="Varela Round" pitchFamily="34" charset="-120"/>
              </a:rPr>
              <a:t> </a:t>
            </a:r>
            <a:r>
              <a:rPr lang="en-US" sz="1550" dirty="0" err="1">
                <a:solidFill>
                  <a:srgbClr val="000000"/>
                </a:solidFill>
                <a:latin typeface="Varela Round" pitchFamily="34" charset="0"/>
                <a:ea typeface="Varela Round" pitchFamily="34" charset="-122"/>
                <a:cs typeface="Varela Round" pitchFamily="34" charset="-120"/>
              </a:rPr>
              <a:t>aprendizado</a:t>
            </a:r>
            <a:r>
              <a:rPr lang="en-US" sz="1550" dirty="0">
                <a:solidFill>
                  <a:srgbClr val="000000"/>
                </a:solidFill>
                <a:latin typeface="Varela Round" pitchFamily="34" charset="0"/>
                <a:ea typeface="Varela Round" pitchFamily="34" charset="-122"/>
                <a:cs typeface="Varela Round" pitchFamily="34" charset="-120"/>
              </a:rPr>
              <a:t>.</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732" t="-34478" r="-2765" b="-3639"/>
            </a:stretch>
          </a:blipFill>
        </p:spPr>
      </p:sp>
      <p:grpSp>
        <p:nvGrpSpPr>
          <p:cNvPr id="3" name="Group 3"/>
          <p:cNvGrpSpPr/>
          <p:nvPr/>
        </p:nvGrpSpPr>
        <p:grpSpPr>
          <a:xfrm>
            <a:off x="-2" y="-18029"/>
            <a:ext cx="1463040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sp>
      </p:grpSp>
      <p:grpSp>
        <p:nvGrpSpPr>
          <p:cNvPr id="5" name="Group 5"/>
          <p:cNvGrpSpPr/>
          <p:nvPr/>
        </p:nvGrpSpPr>
        <p:grpSpPr>
          <a:xfrm>
            <a:off x="0" y="-18029"/>
            <a:ext cx="14630392" cy="8247629"/>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sp>
      </p:grpSp>
      <p:grpSp>
        <p:nvGrpSpPr>
          <p:cNvPr id="7" name="Group 7"/>
          <p:cNvGrpSpPr/>
          <p:nvPr/>
        </p:nvGrpSpPr>
        <p:grpSpPr>
          <a:xfrm>
            <a:off x="4255938" y="2203438"/>
            <a:ext cx="6118525" cy="3804697"/>
            <a:chOff x="0" y="0"/>
            <a:chExt cx="10197541" cy="6341161"/>
          </a:xfrm>
        </p:grpSpPr>
        <p:sp>
          <p:nvSpPr>
            <p:cNvPr id="8" name="Freeform 8"/>
            <p:cNvSpPr/>
            <p:nvPr/>
          </p:nvSpPr>
          <p:spPr>
            <a:xfrm>
              <a:off x="0" y="0"/>
              <a:ext cx="10197592" cy="6341110"/>
            </a:xfrm>
            <a:custGeom>
              <a:avLst/>
              <a:gdLst/>
              <a:ahLst/>
              <a:cxnLst/>
              <a:rect l="l" t="t" r="r" b="b"/>
              <a:pathLst>
                <a:path w="10197592" h="6341110">
                  <a:moveTo>
                    <a:pt x="0" y="0"/>
                  </a:moveTo>
                  <a:lnTo>
                    <a:pt x="10197592" y="0"/>
                  </a:lnTo>
                  <a:lnTo>
                    <a:pt x="10197592" y="6341110"/>
                  </a:lnTo>
                  <a:lnTo>
                    <a:pt x="0" y="6341110"/>
                  </a:lnTo>
                  <a:close/>
                </a:path>
              </a:pathLst>
            </a:custGeom>
            <a:solidFill>
              <a:srgbClr val="382F2D"/>
            </a:solidFill>
            <a:ln w="12700">
              <a:solidFill>
                <a:srgbClr val="000000"/>
              </a:solidFill>
            </a:ln>
          </p:spPr>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4">
              <a:extLst>
                <a:ext uri="{96DAC541-7B7A-43D3-8B79-37D633B846F1}">
                  <asvg:svgBlip xmlns:asvg="http://schemas.microsoft.com/office/drawing/2016/SVG/main" r:embed="rId5"/>
                </a:ext>
              </a:extLst>
            </a:blip>
            <a:stretch>
              <a:fillRect t="-148" b="-148"/>
            </a:stretch>
          </a:blipFill>
        </p:spPr>
      </p:sp>
      <p:grpSp>
        <p:nvGrpSpPr>
          <p:cNvPr id="10" name="Group 10"/>
          <p:cNvGrpSpPr/>
          <p:nvPr/>
        </p:nvGrpSpPr>
        <p:grpSpPr>
          <a:xfrm>
            <a:off x="0" y="0"/>
            <a:ext cx="14630400" cy="82296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82F2D"/>
            </a:solidFill>
            <a:ln w="12700">
              <a:solidFill>
                <a:srgbClr val="000000"/>
              </a:solidFill>
            </a:ln>
          </p:spPr>
        </p:sp>
      </p:grpSp>
      <p:sp>
        <p:nvSpPr>
          <p:cNvPr id="12" name="Freeform 12"/>
          <p:cNvSpPr/>
          <p:nvPr/>
        </p:nvSpPr>
        <p:spPr>
          <a:xfrm>
            <a:off x="6036892" y="3560064"/>
            <a:ext cx="2556609" cy="1109472"/>
          </a:xfrm>
          <a:custGeom>
            <a:avLst/>
            <a:gdLst/>
            <a:ahLst/>
            <a:cxnLst/>
            <a:rect l="l" t="t" r="r" b="b"/>
            <a:pathLst>
              <a:path w="3195761" h="1386840">
                <a:moveTo>
                  <a:pt x="0" y="0"/>
                </a:moveTo>
                <a:lnTo>
                  <a:pt x="3195761" y="0"/>
                </a:lnTo>
                <a:lnTo>
                  <a:pt x="3195761" y="1386840"/>
                </a:lnTo>
                <a:lnTo>
                  <a:pt x="0" y="1386840"/>
                </a:lnTo>
                <a:lnTo>
                  <a:pt x="0" y="0"/>
                </a:lnTo>
                <a:close/>
              </a:path>
            </a:pathLst>
          </a:custGeom>
          <a:blipFill>
            <a:blip r:embed="rId6">
              <a:extLst>
                <a:ext uri="{96DAC541-7B7A-43D3-8B79-37D633B846F1}">
                  <asvg:svgBlip xmlns:asvg="http://schemas.microsoft.com/office/drawing/2016/SVG/main" r:embed="rId7"/>
                </a:ext>
              </a:extLst>
            </a:blip>
            <a:stretch>
              <a:fillRect t="-64" b="-64"/>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3338393"/>
            <a:ext cx="771644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Setup do Ambiente React Native</a:t>
            </a:r>
            <a:endParaRPr lang="en-US" sz="3900" dirty="0"/>
          </a:p>
        </p:txBody>
      </p:sp>
      <p:sp>
        <p:nvSpPr>
          <p:cNvPr id="3" name="Text 1"/>
          <p:cNvSpPr/>
          <p:nvPr/>
        </p:nvSpPr>
        <p:spPr>
          <a:xfrm>
            <a:off x="793790" y="425612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Bem-vindos! Nesta aula vamos explorar como configurar seu ambiente de desenvolvimento React Native. Existem várias formas de rodar um aplicativo, e vamos descobrir juntos qual é a melhor opção para você começar sua jornada no desenvolvimento mobile.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2271117"/>
            <a:ext cx="1516975"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2378273"/>
            <a:ext cx="158710" cy="158710"/>
          </a:xfrm>
          <a:prstGeom prst="rect">
            <a:avLst/>
          </a:prstGeom>
        </p:spPr>
      </p:pic>
      <p:sp>
        <p:nvSpPr>
          <p:cNvPr id="4" name="Text 1"/>
          <p:cNvSpPr/>
          <p:nvPr/>
        </p:nvSpPr>
        <p:spPr>
          <a:xfrm>
            <a:off x="1150858" y="2330648"/>
            <a:ext cx="1040844"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NAVEGAÇÃO</a:t>
            </a:r>
            <a:endParaRPr lang="en-US" sz="1250" dirty="0"/>
          </a:p>
        </p:txBody>
      </p:sp>
      <p:sp>
        <p:nvSpPr>
          <p:cNvPr id="5" name="Text 2"/>
          <p:cNvSpPr/>
          <p:nvPr/>
        </p:nvSpPr>
        <p:spPr>
          <a:xfrm>
            <a:off x="793790" y="2723555"/>
            <a:ext cx="3969425"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Por Onde Começar?</a:t>
            </a:r>
            <a:endParaRPr lang="en-US" sz="3100" dirty="0"/>
          </a:p>
        </p:txBody>
      </p:sp>
      <p:sp>
        <p:nvSpPr>
          <p:cNvPr id="6" name="Text 3"/>
          <p:cNvSpPr/>
          <p:nvPr/>
        </p:nvSpPr>
        <p:spPr>
          <a:xfrm>
            <a:off x="793790" y="3695938"/>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 documentação oficial do React Native é sempre o melhor ponto de partida. No site </a:t>
            </a:r>
            <a:r>
              <a:rPr lang="en-US" sz="1550" u="sng" dirty="0">
                <a:solidFill>
                  <a:srgbClr val="1892B4"/>
                </a:solidFill>
                <a:latin typeface="Varela Round" pitchFamily="34" charset="0"/>
                <a:ea typeface="Varela Round" pitchFamily="34" charset="-122"/>
                <a:cs typeface="Varela Round" pitchFamily="34" charset="-120"/>
                <a:hlinkClick r:id="rId5">
                  <a:extLst>
                    <a:ext uri="{A12FA001-AC4F-418D-AE19-62706E023703}">
                      <ahyp:hlinkClr xmlns:ahyp="http://schemas.microsoft.com/office/drawing/2018/hyperlinkcolor" val="tx"/>
                    </a:ext>
                  </a:extLst>
                </a:hlinkClick>
              </a:rPr>
              <a:t>reactnative.dev</a:t>
            </a:r>
            <a:r>
              <a:rPr lang="en-US" sz="1550" dirty="0">
                <a:solidFill>
                  <a:srgbClr val="000000"/>
                </a:solidFill>
                <a:latin typeface="Varela Round" pitchFamily="34" charset="0"/>
                <a:ea typeface="Varela Round" pitchFamily="34" charset="-122"/>
                <a:cs typeface="Varela Round" pitchFamily="34" charset="-120"/>
              </a:rPr>
              <a:t>, você encontra o guia "Get Started" que apresenta as diferentes formas de criar seu aplicativo.</a:t>
            </a:r>
            <a:endParaRPr lang="en-US" sz="1550" dirty="0"/>
          </a:p>
        </p:txBody>
      </p:sp>
      <p:sp>
        <p:nvSpPr>
          <p:cNvPr id="7" name="Text 4"/>
          <p:cNvSpPr/>
          <p:nvPr/>
        </p:nvSpPr>
        <p:spPr>
          <a:xfrm>
            <a:off x="793790" y="4827151"/>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 recomendação oficial é usar um framework, e o escolhido pela equipe é o </a:t>
            </a:r>
            <a:r>
              <a:rPr lang="en-US" sz="1550" b="1" dirty="0">
                <a:solidFill>
                  <a:srgbClr val="000000"/>
                </a:solidFill>
                <a:latin typeface="Varela Round" pitchFamily="34" charset="0"/>
                <a:ea typeface="Varela Round" pitchFamily="34" charset="-122"/>
                <a:cs typeface="Varela Round" pitchFamily="34" charset="-120"/>
              </a:rPr>
              <a:t>Expo</a:t>
            </a:r>
            <a:r>
              <a:rPr lang="en-US" sz="1550" dirty="0">
                <a:solidFill>
                  <a:srgbClr val="000000"/>
                </a:solidFill>
                <a:latin typeface="Varela Round" pitchFamily="34" charset="0"/>
                <a:ea typeface="Varela Round" pitchFamily="34" charset="-122"/>
                <a:cs typeface="Varela Round" pitchFamily="34" charset="-120"/>
              </a:rPr>
              <a:t>. Por quê? Porque ele já vem com todas as ferramentas necessárias para interagir com a API do celular, facilitando muito sua vida de desenvolvedor!</a:t>
            </a:r>
            <a:endParaRPr lang="en-US" sz="1550" dirty="0"/>
          </a:p>
        </p:txBody>
      </p:sp>
      <p:sp>
        <p:nvSpPr>
          <p:cNvPr id="8" name="Shape 5"/>
          <p:cNvSpPr/>
          <p:nvPr/>
        </p:nvSpPr>
        <p:spPr>
          <a:xfrm>
            <a:off x="8917543" y="3740587"/>
            <a:ext cx="4926568" cy="1795820"/>
          </a:xfrm>
          <a:prstGeom prst="roundRect">
            <a:avLst>
              <a:gd name="adj" fmla="val 4642"/>
            </a:avLst>
          </a:prstGeom>
          <a:solidFill>
            <a:srgbClr val="BCE9F6"/>
          </a:solidFill>
          <a:ln/>
        </p:spPr>
      </p:sp>
      <p:pic>
        <p:nvPicPr>
          <p:cNvPr id="9" name="Image 1" descr="preencoded.png"/>
          <p:cNvPicPr>
            <a:picLocks noChangeAspect="1"/>
          </p:cNvPicPr>
          <p:nvPr/>
        </p:nvPicPr>
        <p:blipFill>
          <a:blip r:embed="rId6"/>
          <a:stretch>
            <a:fillRect/>
          </a:stretch>
        </p:blipFill>
        <p:spPr>
          <a:xfrm>
            <a:off x="9115901" y="4035862"/>
            <a:ext cx="248007" cy="198358"/>
          </a:xfrm>
          <a:prstGeom prst="rect">
            <a:avLst/>
          </a:prstGeom>
        </p:spPr>
      </p:pic>
      <p:sp>
        <p:nvSpPr>
          <p:cNvPr id="10" name="Text 6"/>
          <p:cNvSpPr/>
          <p:nvPr/>
        </p:nvSpPr>
        <p:spPr>
          <a:xfrm>
            <a:off x="9562267" y="3988475"/>
            <a:ext cx="4083487" cy="127015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Dica importante:</a:t>
            </a:r>
            <a:r>
              <a:rPr lang="en-US" sz="1550" dirty="0">
                <a:solidFill>
                  <a:srgbClr val="000000"/>
                </a:solidFill>
                <a:latin typeface="Varela Round" pitchFamily="34" charset="0"/>
                <a:ea typeface="Varela Round" pitchFamily="34" charset="-122"/>
                <a:cs typeface="Varela Round" pitchFamily="34" charset="-120"/>
              </a:rPr>
              <a:t> Embora seja possível usar React Native sem framework, o Expo torna tudo mais simples e rápido. Vamos seguir a recomendação oficial!</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32372"/>
            <a:ext cx="8288298"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Entendendo as Opções de Desenvolvimento</a:t>
            </a:r>
            <a:endParaRPr lang="en-US" sz="3100" dirty="0"/>
          </a:p>
        </p:txBody>
      </p:sp>
      <p:sp>
        <p:nvSpPr>
          <p:cNvPr id="3" name="Text 1"/>
          <p:cNvSpPr/>
          <p:nvPr/>
        </p:nvSpPr>
        <p:spPr>
          <a:xfrm>
            <a:off x="793790" y="2626162"/>
            <a:ext cx="130428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Quando você está programando no VSCode e dá o comando </a:t>
            </a:r>
            <a:r>
              <a:rPr lang="en-US" sz="1550" dirty="0">
                <a:solidFill>
                  <a:srgbClr val="000000"/>
                </a:solidFill>
                <a:highlight>
                  <a:srgbClr val="F2F2F2"/>
                </a:highlight>
                <a:latin typeface="Consolas" pitchFamily="34" charset="0"/>
                <a:ea typeface="Consolas" pitchFamily="34" charset="-122"/>
                <a:cs typeface="Consolas" pitchFamily="34" charset="-120"/>
              </a:rPr>
              <a:t>npm start</a:t>
            </a:r>
            <a:r>
              <a:rPr lang="en-US" sz="1550" dirty="0">
                <a:solidFill>
                  <a:srgbClr val="000000"/>
                </a:solidFill>
                <a:latin typeface="Varela Round" pitchFamily="34" charset="0"/>
                <a:ea typeface="Varela Round" pitchFamily="34" charset="-122"/>
                <a:cs typeface="Varela Round" pitchFamily="34" charset="-120"/>
              </a:rPr>
              <a:t>, onde exatamente você vai ver seu aplicativo rodando? Afinal, não é no navegador como no React web tradicional!</a:t>
            </a:r>
            <a:endParaRPr lang="en-US" sz="1550" dirty="0"/>
          </a:p>
        </p:txBody>
      </p:sp>
      <p:sp>
        <p:nvSpPr>
          <p:cNvPr id="4" name="Shape 2"/>
          <p:cNvSpPr/>
          <p:nvPr/>
        </p:nvSpPr>
        <p:spPr>
          <a:xfrm>
            <a:off x="793790" y="3492103"/>
            <a:ext cx="4215289" cy="2905006"/>
          </a:xfrm>
          <a:prstGeom prst="roundRect">
            <a:avLst>
              <a:gd name="adj" fmla="val 2870"/>
            </a:avLst>
          </a:prstGeom>
          <a:solidFill>
            <a:srgbClr val="D2F1F9"/>
          </a:solidFill>
          <a:ln w="7620">
            <a:solidFill>
              <a:srgbClr val="B8D7DF"/>
            </a:solidFill>
            <a:prstDash val="solid"/>
          </a:ln>
        </p:spPr>
      </p:sp>
      <p:sp>
        <p:nvSpPr>
          <p:cNvPr id="5" name="Shape 3"/>
          <p:cNvSpPr/>
          <p:nvPr/>
        </p:nvSpPr>
        <p:spPr>
          <a:xfrm>
            <a:off x="999768" y="3698081"/>
            <a:ext cx="595313" cy="595313"/>
          </a:xfrm>
          <a:prstGeom prst="roundRect">
            <a:avLst>
              <a:gd name="adj" fmla="val 15358451"/>
            </a:avLst>
          </a:prstGeom>
          <a:solidFill>
            <a:srgbClr val="54C8E8"/>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479" y="3861673"/>
            <a:ext cx="267891" cy="267891"/>
          </a:xfrm>
          <a:prstGeom prst="rect">
            <a:avLst/>
          </a:prstGeom>
        </p:spPr>
      </p:pic>
      <p:sp>
        <p:nvSpPr>
          <p:cNvPr id="7" name="Text 4"/>
          <p:cNvSpPr/>
          <p:nvPr/>
        </p:nvSpPr>
        <p:spPr>
          <a:xfrm>
            <a:off x="999768" y="449175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No Seu Celular Real</a:t>
            </a:r>
            <a:endParaRPr lang="en-US" sz="1950" dirty="0"/>
          </a:p>
        </p:txBody>
      </p:sp>
      <p:sp>
        <p:nvSpPr>
          <p:cNvPr id="8" name="Text 5"/>
          <p:cNvSpPr/>
          <p:nvPr/>
        </p:nvSpPr>
        <p:spPr>
          <a:xfrm>
            <a:off x="999768" y="4920972"/>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 opção mais recomendada! Você vai sentir o touch, os gestos, e ter a experiência real de usar o app. Funciona com Android ou iOS.</a:t>
            </a:r>
            <a:endParaRPr lang="en-US" sz="1550" dirty="0"/>
          </a:p>
        </p:txBody>
      </p:sp>
      <p:sp>
        <p:nvSpPr>
          <p:cNvPr id="9" name="Shape 6"/>
          <p:cNvSpPr/>
          <p:nvPr/>
        </p:nvSpPr>
        <p:spPr>
          <a:xfrm>
            <a:off x="5207437" y="3492103"/>
            <a:ext cx="4215408" cy="2905006"/>
          </a:xfrm>
          <a:prstGeom prst="roundRect">
            <a:avLst>
              <a:gd name="adj" fmla="val 2870"/>
            </a:avLst>
          </a:prstGeom>
          <a:solidFill>
            <a:srgbClr val="D2F1F9"/>
          </a:solidFill>
          <a:ln w="7620">
            <a:solidFill>
              <a:srgbClr val="B8D7DF"/>
            </a:solidFill>
            <a:prstDash val="solid"/>
          </a:ln>
        </p:spPr>
      </p:sp>
      <p:sp>
        <p:nvSpPr>
          <p:cNvPr id="10" name="Shape 7"/>
          <p:cNvSpPr/>
          <p:nvPr/>
        </p:nvSpPr>
        <p:spPr>
          <a:xfrm>
            <a:off x="5413415" y="3698081"/>
            <a:ext cx="595313" cy="595313"/>
          </a:xfrm>
          <a:prstGeom prst="roundRect">
            <a:avLst>
              <a:gd name="adj" fmla="val 15358451"/>
            </a:avLst>
          </a:prstGeom>
          <a:solidFill>
            <a:srgbClr val="54C8E8"/>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77126" y="3861673"/>
            <a:ext cx="267891" cy="267891"/>
          </a:xfrm>
          <a:prstGeom prst="rect">
            <a:avLst/>
          </a:prstGeom>
        </p:spPr>
      </p:pic>
      <p:sp>
        <p:nvSpPr>
          <p:cNvPr id="12" name="Text 8"/>
          <p:cNvSpPr/>
          <p:nvPr/>
        </p:nvSpPr>
        <p:spPr>
          <a:xfrm>
            <a:off x="5413415" y="449175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Em um Simulador</a:t>
            </a:r>
            <a:endParaRPr lang="en-US" sz="1950" dirty="0"/>
          </a:p>
        </p:txBody>
      </p:sp>
      <p:sp>
        <p:nvSpPr>
          <p:cNvPr id="13" name="Text 9"/>
          <p:cNvSpPr/>
          <p:nvPr/>
        </p:nvSpPr>
        <p:spPr>
          <a:xfrm>
            <a:off x="5413415" y="4920972"/>
            <a:ext cx="3803452"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Um celular virtual no seu computador. Útil para demonstrações, mas pode deixar o PC lento e tem limitações de sistema operacional.</a:t>
            </a:r>
            <a:endParaRPr lang="en-US" sz="1550" dirty="0"/>
          </a:p>
        </p:txBody>
      </p:sp>
      <p:sp>
        <p:nvSpPr>
          <p:cNvPr id="14" name="Shape 10"/>
          <p:cNvSpPr/>
          <p:nvPr/>
        </p:nvSpPr>
        <p:spPr>
          <a:xfrm>
            <a:off x="9621203" y="3492103"/>
            <a:ext cx="4215289" cy="2905006"/>
          </a:xfrm>
          <a:prstGeom prst="roundRect">
            <a:avLst>
              <a:gd name="adj" fmla="val 2870"/>
            </a:avLst>
          </a:prstGeom>
          <a:solidFill>
            <a:srgbClr val="D2F1F9"/>
          </a:solidFill>
          <a:ln w="7620">
            <a:solidFill>
              <a:srgbClr val="B8D7DF"/>
            </a:solidFill>
            <a:prstDash val="solid"/>
          </a:ln>
        </p:spPr>
      </p:sp>
      <p:sp>
        <p:nvSpPr>
          <p:cNvPr id="15" name="Shape 11"/>
          <p:cNvSpPr/>
          <p:nvPr/>
        </p:nvSpPr>
        <p:spPr>
          <a:xfrm>
            <a:off x="9827181" y="3698081"/>
            <a:ext cx="595313" cy="595313"/>
          </a:xfrm>
          <a:prstGeom prst="roundRect">
            <a:avLst>
              <a:gd name="adj" fmla="val 15358451"/>
            </a:avLst>
          </a:prstGeom>
          <a:solidFill>
            <a:srgbClr val="54C8E8"/>
          </a:solidFill>
          <a:ln/>
        </p:spPr>
      </p:sp>
      <p:pic>
        <p:nvPicPr>
          <p:cNvPr id="16"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9990892" y="3861673"/>
            <a:ext cx="267891" cy="267891"/>
          </a:xfrm>
          <a:prstGeom prst="rect">
            <a:avLst/>
          </a:prstGeom>
        </p:spPr>
      </p:pic>
      <p:sp>
        <p:nvSpPr>
          <p:cNvPr id="17" name="Text 12"/>
          <p:cNvSpPr/>
          <p:nvPr/>
        </p:nvSpPr>
        <p:spPr>
          <a:xfrm>
            <a:off x="9827181" y="449175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No Navegador</a:t>
            </a:r>
            <a:endParaRPr lang="en-US" sz="1950" dirty="0"/>
          </a:p>
        </p:txBody>
      </p:sp>
      <p:sp>
        <p:nvSpPr>
          <p:cNvPr id="18" name="Text 13"/>
          <p:cNvSpPr/>
          <p:nvPr/>
        </p:nvSpPr>
        <p:spPr>
          <a:xfrm>
            <a:off x="9827181" y="4920972"/>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Possível, mas não ideal. Alguns componentes funcionam diferente e você não terá a experiência mobile autêntica.</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54737" y="518874"/>
            <a:ext cx="1717119" cy="363855"/>
          </a:xfrm>
          <a:prstGeom prst="roundRect">
            <a:avLst>
              <a:gd name="adj" fmla="val 17425"/>
            </a:avLst>
          </a:prstGeom>
          <a:noFill/>
          <a:ln w="7620">
            <a:solidFill>
              <a:srgbClr val="54C8E8"/>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467" y="625316"/>
            <a:ext cx="150852" cy="150852"/>
          </a:xfrm>
          <a:prstGeom prst="rect">
            <a:avLst/>
          </a:prstGeom>
        </p:spPr>
      </p:pic>
      <p:sp>
        <p:nvSpPr>
          <p:cNvPr id="4" name="Text 1"/>
          <p:cNvSpPr/>
          <p:nvPr/>
        </p:nvSpPr>
        <p:spPr>
          <a:xfrm>
            <a:off x="1101685" y="583049"/>
            <a:ext cx="1249442" cy="235506"/>
          </a:xfrm>
          <a:prstGeom prst="rect">
            <a:avLst/>
          </a:prstGeom>
          <a:noFill/>
          <a:ln/>
        </p:spPr>
        <p:txBody>
          <a:bodyPr wrap="none" lIns="0" tIns="0" rIns="0" bIns="0" rtlCol="0" anchor="t"/>
          <a:lstStyle/>
          <a:p>
            <a:pPr marL="0" indent="0" algn="l">
              <a:lnSpc>
                <a:spcPts val="1850"/>
              </a:lnSpc>
              <a:buNone/>
            </a:pPr>
            <a:r>
              <a:rPr lang="en-US" sz="1150" dirty="0">
                <a:solidFill>
                  <a:srgbClr val="54C8E8"/>
                </a:solidFill>
                <a:latin typeface="Varela Round" pitchFamily="34" charset="0"/>
                <a:ea typeface="Varela Round" pitchFamily="34" charset="-122"/>
                <a:cs typeface="Varela Round" pitchFamily="34" charset="-120"/>
              </a:rPr>
              <a:t>RECOMENDADO</a:t>
            </a:r>
            <a:endParaRPr lang="en-US" sz="1150" dirty="0"/>
          </a:p>
        </p:txBody>
      </p:sp>
      <p:sp>
        <p:nvSpPr>
          <p:cNvPr id="5" name="Text 2"/>
          <p:cNvSpPr/>
          <p:nvPr/>
        </p:nvSpPr>
        <p:spPr>
          <a:xfrm>
            <a:off x="754737" y="954405"/>
            <a:ext cx="6815018" cy="471726"/>
          </a:xfrm>
          <a:prstGeom prst="rect">
            <a:avLst/>
          </a:prstGeom>
          <a:noFill/>
          <a:ln/>
        </p:spPr>
        <p:txBody>
          <a:bodyPr wrap="none" lIns="0" tIns="0" rIns="0" bIns="0" rtlCol="0" anchor="t"/>
          <a:lstStyle/>
          <a:p>
            <a:pPr marL="0" indent="0" algn="l">
              <a:lnSpc>
                <a:spcPts val="3700"/>
              </a:lnSpc>
              <a:buNone/>
            </a:pPr>
            <a:r>
              <a:rPr lang="en-US" sz="2950" b="1" dirty="0">
                <a:solidFill>
                  <a:srgbClr val="0082AD"/>
                </a:solidFill>
                <a:latin typeface="Varela Round Bold" pitchFamily="34" charset="0"/>
                <a:ea typeface="Varela Round Bold" pitchFamily="34" charset="-122"/>
                <a:cs typeface="Varela Round Bold" pitchFamily="34" charset="-120"/>
              </a:rPr>
              <a:t>Usando Seu Celular: A Melhor Escolha</a:t>
            </a:r>
            <a:endParaRPr lang="en-US" sz="2950" dirty="0"/>
          </a:p>
        </p:txBody>
      </p:sp>
      <p:pic>
        <p:nvPicPr>
          <p:cNvPr id="6" name="Image 1" descr="preencoded.png"/>
          <p:cNvPicPr>
            <a:picLocks noChangeAspect="1"/>
          </p:cNvPicPr>
          <p:nvPr/>
        </p:nvPicPr>
        <p:blipFill>
          <a:blip r:embed="rId5"/>
          <a:stretch>
            <a:fillRect/>
          </a:stretch>
        </p:blipFill>
        <p:spPr>
          <a:xfrm>
            <a:off x="754737" y="1897023"/>
            <a:ext cx="5651183" cy="5651183"/>
          </a:xfrm>
          <a:prstGeom prst="rect">
            <a:avLst/>
          </a:prstGeom>
        </p:spPr>
      </p:pic>
      <p:sp>
        <p:nvSpPr>
          <p:cNvPr id="7" name="Text 3"/>
          <p:cNvSpPr/>
          <p:nvPr/>
        </p:nvSpPr>
        <p:spPr>
          <a:xfrm>
            <a:off x="6873835" y="1874520"/>
            <a:ext cx="3617119" cy="353735"/>
          </a:xfrm>
          <a:prstGeom prst="rect">
            <a:avLst/>
          </a:prstGeom>
          <a:noFill/>
          <a:ln/>
        </p:spPr>
        <p:txBody>
          <a:bodyPr wrap="none" lIns="0" tIns="0" rIns="0" bIns="0" rtlCol="0" anchor="t"/>
          <a:lstStyle/>
          <a:p>
            <a:pPr marL="0" indent="0" algn="l">
              <a:lnSpc>
                <a:spcPts val="2750"/>
              </a:lnSpc>
              <a:buNone/>
            </a:pPr>
            <a:r>
              <a:rPr lang="en-US" sz="2200" b="1" dirty="0">
                <a:solidFill>
                  <a:srgbClr val="0082AD"/>
                </a:solidFill>
                <a:latin typeface="Varela Round Bold" pitchFamily="34" charset="0"/>
                <a:ea typeface="Varela Round Bold" pitchFamily="34" charset="-122"/>
                <a:cs typeface="Varela Round Bold" pitchFamily="34" charset="-120"/>
              </a:rPr>
              <a:t>Por que usar o celular real?</a:t>
            </a:r>
            <a:endParaRPr lang="en-US" sz="2200" dirty="0"/>
          </a:p>
        </p:txBody>
      </p:sp>
      <p:sp>
        <p:nvSpPr>
          <p:cNvPr id="8" name="Text 4"/>
          <p:cNvSpPr/>
          <p:nvPr/>
        </p:nvSpPr>
        <p:spPr>
          <a:xfrm>
            <a:off x="6873835" y="2407563"/>
            <a:ext cx="7009328" cy="1472336"/>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000000"/>
                </a:solidFill>
                <a:latin typeface="Varela Round" pitchFamily="34" charset="0"/>
                <a:ea typeface="Varela Round" pitchFamily="34" charset="-122"/>
                <a:cs typeface="Varela Round" pitchFamily="34" charset="-120"/>
              </a:rPr>
              <a:t>Você vai ter a experiência </a:t>
            </a:r>
            <a:r>
              <a:rPr lang="en-US" sz="1450" b="1" dirty="0">
                <a:solidFill>
                  <a:srgbClr val="000000"/>
                </a:solidFill>
                <a:latin typeface="Varela Round" pitchFamily="34" charset="0"/>
                <a:ea typeface="Varela Round" pitchFamily="34" charset="-122"/>
                <a:cs typeface="Varela Round" pitchFamily="34" charset="-120"/>
              </a:rPr>
              <a:t>tátil real</a:t>
            </a:r>
            <a:r>
              <a:rPr lang="en-US" sz="1450" dirty="0">
                <a:solidFill>
                  <a:srgbClr val="000000"/>
                </a:solidFill>
                <a:latin typeface="Varela Round" pitchFamily="34" charset="0"/>
                <a:ea typeface="Varela Round" pitchFamily="34" charset="-122"/>
                <a:cs typeface="Varela Round" pitchFamily="34" charset="-120"/>
              </a:rPr>
              <a:t> do aplicativo</a:t>
            </a:r>
            <a:endParaRPr lang="en-US" sz="1450" dirty="0"/>
          </a:p>
          <a:p>
            <a:pPr marL="342900" indent="-342900" algn="l">
              <a:lnSpc>
                <a:spcPts val="2300"/>
              </a:lnSpc>
              <a:buSzPct val="100000"/>
              <a:buChar char="•"/>
            </a:pPr>
            <a:r>
              <a:rPr lang="en-US" sz="1450" dirty="0">
                <a:solidFill>
                  <a:srgbClr val="000000"/>
                </a:solidFill>
                <a:latin typeface="Varela Round" pitchFamily="34" charset="0"/>
                <a:ea typeface="Varela Round" pitchFamily="34" charset="-122"/>
                <a:cs typeface="Varela Round" pitchFamily="34" charset="-120"/>
              </a:rPr>
              <a:t>Funciona com </a:t>
            </a:r>
            <a:r>
              <a:rPr lang="en-US" sz="1450" b="1" dirty="0">
                <a:solidFill>
                  <a:srgbClr val="000000"/>
                </a:solidFill>
                <a:latin typeface="Varela Round" pitchFamily="34" charset="0"/>
                <a:ea typeface="Varela Round" pitchFamily="34" charset="-122"/>
                <a:cs typeface="Varela Round" pitchFamily="34" charset="-120"/>
              </a:rPr>
              <a:t>gestos naturais</a:t>
            </a:r>
            <a:r>
              <a:rPr lang="en-US" sz="1450" dirty="0">
                <a:solidFill>
                  <a:srgbClr val="000000"/>
                </a:solidFill>
                <a:latin typeface="Varela Round" pitchFamily="34" charset="0"/>
                <a:ea typeface="Varela Round" pitchFamily="34" charset="-122"/>
                <a:cs typeface="Varela Round" pitchFamily="34" charset="-120"/>
              </a:rPr>
              <a:t> de touch</a:t>
            </a:r>
            <a:endParaRPr lang="en-US" sz="1450" dirty="0"/>
          </a:p>
          <a:p>
            <a:pPr marL="342900" indent="-342900" algn="l">
              <a:lnSpc>
                <a:spcPts val="2300"/>
              </a:lnSpc>
              <a:buSzPct val="100000"/>
              <a:buChar char="•"/>
            </a:pPr>
            <a:r>
              <a:rPr lang="en-US" sz="1450" dirty="0">
                <a:solidFill>
                  <a:srgbClr val="000000"/>
                </a:solidFill>
                <a:latin typeface="Varela Round" pitchFamily="34" charset="0"/>
                <a:ea typeface="Varela Round" pitchFamily="34" charset="-122"/>
                <a:cs typeface="Varela Round" pitchFamily="34" charset="-120"/>
              </a:rPr>
              <a:t>Não sobrecarrega seu computador</a:t>
            </a:r>
            <a:endParaRPr lang="en-US" sz="1450" dirty="0"/>
          </a:p>
          <a:p>
            <a:pPr marL="342900" indent="-342900" algn="l">
              <a:lnSpc>
                <a:spcPts val="2300"/>
              </a:lnSpc>
              <a:buSzPct val="100000"/>
              <a:buChar char="•"/>
            </a:pPr>
            <a:r>
              <a:rPr lang="en-US" sz="1450" dirty="0">
                <a:solidFill>
                  <a:srgbClr val="000000"/>
                </a:solidFill>
                <a:latin typeface="Varela Round" pitchFamily="34" charset="0"/>
                <a:ea typeface="Varela Round" pitchFamily="34" charset="-122"/>
                <a:cs typeface="Varela Round" pitchFamily="34" charset="-120"/>
              </a:rPr>
              <a:t>Disponível para Android e iOS</a:t>
            </a:r>
            <a:endParaRPr lang="en-US" sz="1450" dirty="0"/>
          </a:p>
          <a:p>
            <a:pPr marL="342900" indent="-342900" algn="l">
              <a:lnSpc>
                <a:spcPts val="2300"/>
              </a:lnSpc>
              <a:buSzPct val="100000"/>
              <a:buChar char="•"/>
            </a:pPr>
            <a:r>
              <a:rPr lang="en-US" sz="1450" dirty="0">
                <a:solidFill>
                  <a:srgbClr val="000000"/>
                </a:solidFill>
                <a:latin typeface="Varela Round" pitchFamily="34" charset="0"/>
                <a:ea typeface="Varela Round" pitchFamily="34" charset="-122"/>
                <a:cs typeface="Varela Round" pitchFamily="34" charset="-120"/>
              </a:rPr>
              <a:t>Instalação super simples</a:t>
            </a:r>
            <a:endParaRPr lang="en-US" sz="1450" dirty="0"/>
          </a:p>
        </p:txBody>
      </p:sp>
      <p:sp>
        <p:nvSpPr>
          <p:cNvPr id="9" name="Text 5"/>
          <p:cNvSpPr/>
          <p:nvPr/>
        </p:nvSpPr>
        <p:spPr>
          <a:xfrm>
            <a:off x="6873835" y="4041348"/>
            <a:ext cx="7009328" cy="588883"/>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Basta baixar o aplicativo </a:t>
            </a:r>
            <a:r>
              <a:rPr lang="en-US" sz="1450" b="1" dirty="0">
                <a:solidFill>
                  <a:srgbClr val="000000"/>
                </a:solidFill>
                <a:latin typeface="Varela Round" pitchFamily="34" charset="0"/>
                <a:ea typeface="Varela Round" pitchFamily="34" charset="-122"/>
                <a:cs typeface="Varela Round" pitchFamily="34" charset="-120"/>
              </a:rPr>
              <a:t>Expo Go</a:t>
            </a:r>
            <a:r>
              <a:rPr lang="en-US" sz="1450" dirty="0">
                <a:solidFill>
                  <a:srgbClr val="000000"/>
                </a:solidFill>
                <a:latin typeface="Varela Round" pitchFamily="34" charset="0"/>
                <a:ea typeface="Varela Round" pitchFamily="34" charset="-122"/>
                <a:cs typeface="Varela Round" pitchFamily="34" charset="-120"/>
              </a:rPr>
              <a:t> na Play Store ou App Store, criar uma conta, fazer login e você está pronto para começar!</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971205"/>
            <a:ext cx="4003715"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O Aplicativo Expo Go</a:t>
            </a:r>
            <a:endParaRPr lang="en-US" sz="3100" dirty="0"/>
          </a:p>
        </p:txBody>
      </p:sp>
      <p:sp>
        <p:nvSpPr>
          <p:cNvPr id="3" name="Text 1"/>
          <p:cNvSpPr/>
          <p:nvPr/>
        </p:nvSpPr>
        <p:spPr>
          <a:xfrm>
            <a:off x="793790" y="376499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Quando você baixar e abrir o Expo Go pela primeira vez, vai encontrar uma interface limpa e simples. Não haverá nenhum projeto ainda - isso é normal! A mágica acontece quando você conecta seu celular ao seu ambiente de desenvolvimento através do QR Code.</a:t>
            </a:r>
            <a:endParaRPr lang="en-US" sz="1550" dirty="0"/>
          </a:p>
        </p:txBody>
      </p:sp>
      <p:sp>
        <p:nvSpPr>
          <p:cNvPr id="4" name="Text 2"/>
          <p:cNvSpPr/>
          <p:nvPr/>
        </p:nvSpPr>
        <p:spPr>
          <a:xfrm>
            <a:off x="793790" y="462331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Faça seu cadastro, mantenha-se logado, e prepare-se para ver seus projetos ganharem vida na palma da sua mão. O ícone do Expo Go tem um símbolo característico que você vai reconhecer facilmente nas lojas de aplicativos.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51146"/>
            <a:ext cx="5456158"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Criando Seu Primeiro Projeto</a:t>
            </a:r>
            <a:endParaRPr lang="en-US" sz="3100" dirty="0"/>
          </a:p>
        </p:txBody>
      </p:sp>
      <p:sp>
        <p:nvSpPr>
          <p:cNvPr id="3" name="Text 1"/>
          <p:cNvSpPr/>
          <p:nvPr/>
        </p:nvSpPr>
        <p:spPr>
          <a:xfrm>
            <a:off x="793790" y="254329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Passo a Passo</a:t>
            </a:r>
            <a:endParaRPr lang="en-US" sz="1950" dirty="0"/>
          </a:p>
        </p:txBody>
      </p:sp>
      <p:sp>
        <p:nvSpPr>
          <p:cNvPr id="4" name="Text 2"/>
          <p:cNvSpPr/>
          <p:nvPr/>
        </p:nvSpPr>
        <p:spPr>
          <a:xfrm>
            <a:off x="793790" y="3051810"/>
            <a:ext cx="6279356" cy="1587795"/>
          </a:xfrm>
          <a:prstGeom prst="rect">
            <a:avLst/>
          </a:prstGeom>
          <a:noFill/>
          <a:ln/>
        </p:spPr>
        <p:txBody>
          <a:bodyPr wrap="square" lIns="0" tIns="0" rIns="0" bIns="0" rtlCol="0" anchor="t"/>
          <a:lstStyle/>
          <a:p>
            <a:pPr marL="342900" indent="-342900" algn="l">
              <a:lnSpc>
                <a:spcPts val="2500"/>
              </a:lnSpc>
              <a:buSzPct val="100000"/>
              <a:buFont typeface="+mj-lt"/>
              <a:buAutoNum type="arabicPeriod"/>
            </a:pPr>
            <a:r>
              <a:rPr lang="en-US" sz="1550" dirty="0">
                <a:solidFill>
                  <a:srgbClr val="000000"/>
                </a:solidFill>
                <a:latin typeface="Varela Round" pitchFamily="34" charset="0"/>
                <a:ea typeface="Varela Round" pitchFamily="34" charset="-122"/>
                <a:cs typeface="Varela Round" pitchFamily="34" charset="-120"/>
              </a:rPr>
              <a:t>Abra o terminal (pode ser Git Bash, PowerShell, ou qualquer outro)</a:t>
            </a:r>
            <a:endParaRPr lang="en-US" sz="1550" dirty="0"/>
          </a:p>
          <a:p>
            <a:pPr marL="342900" indent="-342900" algn="l">
              <a:lnSpc>
                <a:spcPts val="2500"/>
              </a:lnSpc>
              <a:buSzPct val="100000"/>
              <a:buFont typeface="+mj-lt"/>
              <a:buAutoNum type="arabicPeriod" startAt="2"/>
            </a:pPr>
            <a:r>
              <a:rPr lang="en-US" sz="1550" dirty="0">
                <a:solidFill>
                  <a:srgbClr val="000000"/>
                </a:solidFill>
                <a:latin typeface="Varela Round" pitchFamily="34" charset="0"/>
                <a:ea typeface="Varela Round" pitchFamily="34" charset="-122"/>
                <a:cs typeface="Varela Round" pitchFamily="34" charset="-120"/>
              </a:rPr>
              <a:t>Execute o comando de criação do projeto</a:t>
            </a:r>
            <a:endParaRPr lang="en-US" sz="1550" dirty="0"/>
          </a:p>
          <a:p>
            <a:pPr marL="342900" indent="-342900" algn="l">
              <a:lnSpc>
                <a:spcPts val="2500"/>
              </a:lnSpc>
              <a:buSzPct val="100000"/>
              <a:buFont typeface="+mj-lt"/>
              <a:buAutoNum type="arabicPeriod" startAt="3"/>
            </a:pPr>
            <a:r>
              <a:rPr lang="en-US" sz="1550" dirty="0">
                <a:solidFill>
                  <a:srgbClr val="000000"/>
                </a:solidFill>
                <a:latin typeface="Varela Round" pitchFamily="34" charset="0"/>
                <a:ea typeface="Varela Round" pitchFamily="34" charset="-122"/>
                <a:cs typeface="Varela Round" pitchFamily="34" charset="-120"/>
              </a:rPr>
              <a:t>Aguarde a instalação das dependências</a:t>
            </a:r>
            <a:endParaRPr lang="en-US" sz="1550" dirty="0"/>
          </a:p>
          <a:p>
            <a:pPr marL="342900" indent="-342900" algn="l">
              <a:lnSpc>
                <a:spcPts val="2500"/>
              </a:lnSpc>
              <a:buSzPct val="100000"/>
              <a:buFont typeface="+mj-lt"/>
              <a:buAutoNum type="arabicPeriod" startAt="4"/>
            </a:pPr>
            <a:r>
              <a:rPr lang="en-US" sz="1550" dirty="0">
                <a:solidFill>
                  <a:srgbClr val="000000"/>
                </a:solidFill>
                <a:latin typeface="Varela Round" pitchFamily="34" charset="0"/>
                <a:ea typeface="Varela Round" pitchFamily="34" charset="-122"/>
                <a:cs typeface="Varela Round" pitchFamily="34" charset="-120"/>
              </a:rPr>
              <a:t>Entre na pasta do projeto criado</a:t>
            </a:r>
            <a:endParaRPr lang="en-US" sz="1550" dirty="0"/>
          </a:p>
        </p:txBody>
      </p:sp>
      <p:sp>
        <p:nvSpPr>
          <p:cNvPr id="5" name="Text 3"/>
          <p:cNvSpPr/>
          <p:nvPr/>
        </p:nvSpPr>
        <p:spPr>
          <a:xfrm>
            <a:off x="7564874" y="254329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O Comando Mágico</a:t>
            </a:r>
            <a:endParaRPr lang="en-US" sz="1950" dirty="0"/>
          </a:p>
        </p:txBody>
      </p:sp>
      <p:sp>
        <p:nvSpPr>
          <p:cNvPr id="6" name="Shape 4"/>
          <p:cNvSpPr/>
          <p:nvPr/>
        </p:nvSpPr>
        <p:spPr>
          <a:xfrm>
            <a:off x="7564874" y="3076694"/>
            <a:ext cx="6279356" cy="615196"/>
          </a:xfrm>
          <a:prstGeom prst="roundRect">
            <a:avLst>
              <a:gd name="adj" fmla="val 13550"/>
            </a:avLst>
          </a:prstGeom>
          <a:solidFill>
            <a:srgbClr val="F2F2F2"/>
          </a:solidFill>
          <a:ln/>
        </p:spPr>
      </p:sp>
      <p:sp>
        <p:nvSpPr>
          <p:cNvPr id="7" name="Shape 5"/>
          <p:cNvSpPr/>
          <p:nvPr/>
        </p:nvSpPr>
        <p:spPr>
          <a:xfrm>
            <a:off x="7554992" y="3076694"/>
            <a:ext cx="6299121" cy="615196"/>
          </a:xfrm>
          <a:prstGeom prst="roundRect">
            <a:avLst>
              <a:gd name="adj" fmla="val 4839"/>
            </a:avLst>
          </a:prstGeom>
          <a:solidFill>
            <a:srgbClr val="F2F2F2"/>
          </a:solidFill>
          <a:ln/>
        </p:spPr>
      </p:sp>
      <p:sp>
        <p:nvSpPr>
          <p:cNvPr id="8" name="Text 6"/>
          <p:cNvSpPr/>
          <p:nvPr/>
        </p:nvSpPr>
        <p:spPr>
          <a:xfrm>
            <a:off x="7753350" y="3225522"/>
            <a:ext cx="5902404"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npx create-expo-app@latest nome-do-projeto</a:t>
            </a:r>
            <a:endParaRPr lang="en-US" sz="1550" dirty="0"/>
          </a:p>
        </p:txBody>
      </p:sp>
      <p:sp>
        <p:nvSpPr>
          <p:cNvPr id="9" name="Text 7"/>
          <p:cNvSpPr/>
          <p:nvPr/>
        </p:nvSpPr>
        <p:spPr>
          <a:xfrm>
            <a:off x="7564874" y="3915132"/>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Por exemplo, para criar uma lista de tarefas:</a:t>
            </a:r>
            <a:endParaRPr lang="en-US" sz="1550" dirty="0"/>
          </a:p>
        </p:txBody>
      </p:sp>
      <p:sp>
        <p:nvSpPr>
          <p:cNvPr id="10" name="Shape 8"/>
          <p:cNvSpPr/>
          <p:nvPr/>
        </p:nvSpPr>
        <p:spPr>
          <a:xfrm>
            <a:off x="7564874" y="4455914"/>
            <a:ext cx="6279356" cy="615196"/>
          </a:xfrm>
          <a:prstGeom prst="roundRect">
            <a:avLst>
              <a:gd name="adj" fmla="val 13550"/>
            </a:avLst>
          </a:prstGeom>
          <a:solidFill>
            <a:srgbClr val="F2F2F2"/>
          </a:solidFill>
          <a:ln/>
        </p:spPr>
      </p:sp>
      <p:sp>
        <p:nvSpPr>
          <p:cNvPr id="11" name="Shape 9"/>
          <p:cNvSpPr/>
          <p:nvPr/>
        </p:nvSpPr>
        <p:spPr>
          <a:xfrm>
            <a:off x="7554992" y="4455914"/>
            <a:ext cx="6299121" cy="615196"/>
          </a:xfrm>
          <a:prstGeom prst="roundRect">
            <a:avLst>
              <a:gd name="adj" fmla="val 4839"/>
            </a:avLst>
          </a:prstGeom>
          <a:solidFill>
            <a:srgbClr val="F2F2F2"/>
          </a:solidFill>
          <a:ln/>
        </p:spPr>
      </p:sp>
      <p:sp>
        <p:nvSpPr>
          <p:cNvPr id="12" name="Text 10"/>
          <p:cNvSpPr/>
          <p:nvPr/>
        </p:nvSpPr>
        <p:spPr>
          <a:xfrm>
            <a:off x="7753350" y="4604742"/>
            <a:ext cx="5902404"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npx create-expo-app@latest lista-de-tarefas</a:t>
            </a:r>
            <a:endParaRPr lang="en-US" sz="1550" dirty="0"/>
          </a:p>
        </p:txBody>
      </p:sp>
      <p:sp>
        <p:nvSpPr>
          <p:cNvPr id="13" name="Shape 11"/>
          <p:cNvSpPr/>
          <p:nvPr/>
        </p:nvSpPr>
        <p:spPr>
          <a:xfrm>
            <a:off x="793790" y="5309450"/>
            <a:ext cx="13042821" cy="1160740"/>
          </a:xfrm>
          <a:prstGeom prst="roundRect">
            <a:avLst>
              <a:gd name="adj" fmla="val 7182"/>
            </a:avLst>
          </a:prstGeom>
          <a:solidFill>
            <a:srgbClr val="BCE9F6"/>
          </a:solidFill>
          <a:ln/>
        </p:spPr>
      </p:sp>
      <p:pic>
        <p:nvPicPr>
          <p:cNvPr id="14" name="Image 0" descr="preencoded.png"/>
          <p:cNvPicPr>
            <a:picLocks noChangeAspect="1"/>
          </p:cNvPicPr>
          <p:nvPr/>
        </p:nvPicPr>
        <p:blipFill>
          <a:blip r:embed="rId3"/>
          <a:stretch>
            <a:fillRect/>
          </a:stretch>
        </p:blipFill>
        <p:spPr>
          <a:xfrm>
            <a:off x="992148" y="5604725"/>
            <a:ext cx="248007" cy="198358"/>
          </a:xfrm>
          <a:prstGeom prst="rect">
            <a:avLst/>
          </a:prstGeom>
        </p:spPr>
      </p:pic>
      <p:sp>
        <p:nvSpPr>
          <p:cNvPr id="15" name="Text 12"/>
          <p:cNvSpPr/>
          <p:nvPr/>
        </p:nvSpPr>
        <p:spPr>
          <a:xfrm>
            <a:off x="1438513" y="5557338"/>
            <a:ext cx="12199739"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Tempo de instalação:</a:t>
            </a:r>
            <a:r>
              <a:rPr lang="en-US" sz="1550" dirty="0">
                <a:solidFill>
                  <a:srgbClr val="000000"/>
                </a:solidFill>
                <a:latin typeface="Varela Round" pitchFamily="34" charset="0"/>
                <a:ea typeface="Varela Round" pitchFamily="34" charset="-122"/>
                <a:cs typeface="Varela Round" pitchFamily="34" charset="-120"/>
              </a:rPr>
              <a:t> O processo leva cerca de 1-2 minutos. O npm vai instalar todas as bibliotecas necessárias. Aproveite para tomar um café! ☕</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84246"/>
            <a:ext cx="5036225"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Executando Seu Aplicativo</a:t>
            </a:r>
            <a:endParaRPr lang="en-US" sz="3100" dirty="0"/>
          </a:p>
        </p:txBody>
      </p:sp>
      <p:sp>
        <p:nvSpPr>
          <p:cNvPr id="3" name="Text 1"/>
          <p:cNvSpPr/>
          <p:nvPr/>
        </p:nvSpPr>
        <p:spPr>
          <a:xfrm>
            <a:off x="793790" y="2477214"/>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Depois que o projeto for criado, você vai navegar até a pasta dele e iniciar o servidor de desenvolvimento. É um processo super simples!</a:t>
            </a:r>
            <a:endParaRPr lang="en-US" sz="1550" dirty="0"/>
          </a:p>
        </p:txBody>
      </p:sp>
      <p:sp>
        <p:nvSpPr>
          <p:cNvPr id="4" name="Text 2"/>
          <p:cNvSpPr/>
          <p:nvPr/>
        </p:nvSpPr>
        <p:spPr>
          <a:xfrm>
            <a:off x="793790" y="301799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Light" pitchFamily="34" charset="0"/>
                <a:ea typeface="Varela Round Light" pitchFamily="34" charset="-122"/>
                <a:cs typeface="Varela Round Light" pitchFamily="34" charset="-120"/>
              </a:rPr>
              <a:t>01</a:t>
            </a:r>
            <a:endParaRPr lang="en-US" sz="1550" dirty="0"/>
          </a:p>
        </p:txBody>
      </p:sp>
      <p:sp>
        <p:nvSpPr>
          <p:cNvPr id="5" name="Shape 3"/>
          <p:cNvSpPr/>
          <p:nvPr/>
        </p:nvSpPr>
        <p:spPr>
          <a:xfrm>
            <a:off x="793790" y="3332321"/>
            <a:ext cx="6422231" cy="22860"/>
          </a:xfrm>
          <a:prstGeom prst="rect">
            <a:avLst/>
          </a:prstGeom>
          <a:solidFill>
            <a:srgbClr val="54C8E8"/>
          </a:solidFill>
          <a:ln/>
        </p:spPr>
      </p:sp>
      <p:sp>
        <p:nvSpPr>
          <p:cNvPr id="6" name="Text 4"/>
          <p:cNvSpPr/>
          <p:nvPr/>
        </p:nvSpPr>
        <p:spPr>
          <a:xfrm>
            <a:off x="793790" y="3477220"/>
            <a:ext cx="2614017"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Navegue até o projeto</a:t>
            </a:r>
            <a:endParaRPr lang="en-US" sz="1950" dirty="0"/>
          </a:p>
        </p:txBody>
      </p:sp>
      <p:sp>
        <p:nvSpPr>
          <p:cNvPr id="7" name="Shape 5"/>
          <p:cNvSpPr/>
          <p:nvPr/>
        </p:nvSpPr>
        <p:spPr>
          <a:xfrm>
            <a:off x="793790" y="4010620"/>
            <a:ext cx="6422231" cy="615196"/>
          </a:xfrm>
          <a:prstGeom prst="roundRect">
            <a:avLst>
              <a:gd name="adj" fmla="val 13550"/>
            </a:avLst>
          </a:prstGeom>
          <a:solidFill>
            <a:srgbClr val="F2F2F2"/>
          </a:solidFill>
          <a:ln/>
        </p:spPr>
      </p:sp>
      <p:sp>
        <p:nvSpPr>
          <p:cNvPr id="8" name="Shape 6"/>
          <p:cNvSpPr/>
          <p:nvPr/>
        </p:nvSpPr>
        <p:spPr>
          <a:xfrm>
            <a:off x="783908" y="4010620"/>
            <a:ext cx="6441996" cy="615196"/>
          </a:xfrm>
          <a:prstGeom prst="roundRect">
            <a:avLst>
              <a:gd name="adj" fmla="val 4839"/>
            </a:avLst>
          </a:prstGeom>
          <a:solidFill>
            <a:srgbClr val="F2F2F2"/>
          </a:solidFill>
          <a:ln/>
        </p:spPr>
      </p:sp>
      <p:sp>
        <p:nvSpPr>
          <p:cNvPr id="9" name="Text 7"/>
          <p:cNvSpPr/>
          <p:nvPr/>
        </p:nvSpPr>
        <p:spPr>
          <a:xfrm>
            <a:off x="982266" y="4159448"/>
            <a:ext cx="6045279"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cd lista-de-tarefas</a:t>
            </a:r>
            <a:endParaRPr lang="en-US" sz="1550" dirty="0"/>
          </a:p>
        </p:txBody>
      </p:sp>
      <p:sp>
        <p:nvSpPr>
          <p:cNvPr id="10" name="Text 8"/>
          <p:cNvSpPr/>
          <p:nvPr/>
        </p:nvSpPr>
        <p:spPr>
          <a:xfrm>
            <a:off x="7414379" y="301799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Light" pitchFamily="34" charset="0"/>
                <a:ea typeface="Varela Round Light" pitchFamily="34" charset="-122"/>
                <a:cs typeface="Varela Round Light" pitchFamily="34" charset="-120"/>
              </a:rPr>
              <a:t>02</a:t>
            </a:r>
            <a:endParaRPr lang="en-US" sz="1550" dirty="0"/>
          </a:p>
        </p:txBody>
      </p:sp>
      <p:sp>
        <p:nvSpPr>
          <p:cNvPr id="11" name="Shape 9"/>
          <p:cNvSpPr/>
          <p:nvPr/>
        </p:nvSpPr>
        <p:spPr>
          <a:xfrm>
            <a:off x="7414379" y="3332321"/>
            <a:ext cx="6422231" cy="22860"/>
          </a:xfrm>
          <a:prstGeom prst="rect">
            <a:avLst/>
          </a:prstGeom>
          <a:solidFill>
            <a:srgbClr val="54C8E8"/>
          </a:solidFill>
          <a:ln/>
        </p:spPr>
      </p:sp>
      <p:sp>
        <p:nvSpPr>
          <p:cNvPr id="12" name="Text 10"/>
          <p:cNvSpPr/>
          <p:nvPr/>
        </p:nvSpPr>
        <p:spPr>
          <a:xfrm>
            <a:off x="7414379" y="347722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Inicie o servidor</a:t>
            </a:r>
            <a:endParaRPr lang="en-US" sz="1950" dirty="0"/>
          </a:p>
        </p:txBody>
      </p:sp>
      <p:sp>
        <p:nvSpPr>
          <p:cNvPr id="13" name="Shape 11"/>
          <p:cNvSpPr/>
          <p:nvPr/>
        </p:nvSpPr>
        <p:spPr>
          <a:xfrm>
            <a:off x="7414379" y="4010620"/>
            <a:ext cx="6422231" cy="615196"/>
          </a:xfrm>
          <a:prstGeom prst="roundRect">
            <a:avLst>
              <a:gd name="adj" fmla="val 13550"/>
            </a:avLst>
          </a:prstGeom>
          <a:solidFill>
            <a:srgbClr val="F2F2F2"/>
          </a:solidFill>
          <a:ln/>
        </p:spPr>
      </p:sp>
      <p:sp>
        <p:nvSpPr>
          <p:cNvPr id="14" name="Shape 12"/>
          <p:cNvSpPr/>
          <p:nvPr/>
        </p:nvSpPr>
        <p:spPr>
          <a:xfrm>
            <a:off x="7404497" y="4010620"/>
            <a:ext cx="6441996" cy="615196"/>
          </a:xfrm>
          <a:prstGeom prst="roundRect">
            <a:avLst>
              <a:gd name="adj" fmla="val 4839"/>
            </a:avLst>
          </a:prstGeom>
          <a:solidFill>
            <a:srgbClr val="F2F2F2"/>
          </a:solidFill>
          <a:ln/>
        </p:spPr>
      </p:sp>
      <p:sp>
        <p:nvSpPr>
          <p:cNvPr id="15" name="Text 13"/>
          <p:cNvSpPr/>
          <p:nvPr/>
        </p:nvSpPr>
        <p:spPr>
          <a:xfrm>
            <a:off x="7602855" y="4159448"/>
            <a:ext cx="6045279"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npx expo start</a:t>
            </a:r>
            <a:endParaRPr lang="en-US" sz="1550" dirty="0"/>
          </a:p>
        </p:txBody>
      </p:sp>
      <p:sp>
        <p:nvSpPr>
          <p:cNvPr id="16" name="Text 14"/>
          <p:cNvSpPr/>
          <p:nvPr/>
        </p:nvSpPr>
        <p:spPr>
          <a:xfrm>
            <a:off x="793790" y="4973003"/>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Light" pitchFamily="34" charset="0"/>
                <a:ea typeface="Varela Round Light" pitchFamily="34" charset="-122"/>
                <a:cs typeface="Varela Round Light" pitchFamily="34" charset="-120"/>
              </a:rPr>
              <a:t>03</a:t>
            </a:r>
            <a:endParaRPr lang="en-US" sz="1550" dirty="0"/>
          </a:p>
        </p:txBody>
      </p:sp>
      <p:sp>
        <p:nvSpPr>
          <p:cNvPr id="17" name="Shape 15"/>
          <p:cNvSpPr/>
          <p:nvPr/>
        </p:nvSpPr>
        <p:spPr>
          <a:xfrm>
            <a:off x="793790" y="5287328"/>
            <a:ext cx="6422231" cy="22860"/>
          </a:xfrm>
          <a:prstGeom prst="rect">
            <a:avLst/>
          </a:prstGeom>
          <a:solidFill>
            <a:srgbClr val="54C8E8"/>
          </a:solidFill>
          <a:ln/>
        </p:spPr>
      </p:sp>
      <p:sp>
        <p:nvSpPr>
          <p:cNvPr id="18" name="Text 16"/>
          <p:cNvSpPr/>
          <p:nvPr/>
        </p:nvSpPr>
        <p:spPr>
          <a:xfrm>
            <a:off x="793790" y="543222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Escaneie o QR Code</a:t>
            </a:r>
            <a:endParaRPr lang="en-US" sz="1950" dirty="0"/>
          </a:p>
        </p:txBody>
      </p:sp>
      <p:sp>
        <p:nvSpPr>
          <p:cNvPr id="19" name="Text 17"/>
          <p:cNvSpPr/>
          <p:nvPr/>
        </p:nvSpPr>
        <p:spPr>
          <a:xfrm>
            <a:off x="793790" y="5861447"/>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Use o Expo Go no seu celular para escanear o código que aparece no terminal</a:t>
            </a:r>
            <a:endParaRPr lang="en-US" sz="1550" dirty="0"/>
          </a:p>
        </p:txBody>
      </p:sp>
      <p:sp>
        <p:nvSpPr>
          <p:cNvPr id="20" name="Text 18"/>
          <p:cNvSpPr/>
          <p:nvPr/>
        </p:nvSpPr>
        <p:spPr>
          <a:xfrm>
            <a:off x="7414379" y="4973003"/>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Light" pitchFamily="34" charset="0"/>
                <a:ea typeface="Varela Round Light" pitchFamily="34" charset="-122"/>
                <a:cs typeface="Varela Round Light" pitchFamily="34" charset="-120"/>
              </a:rPr>
              <a:t>04</a:t>
            </a:r>
            <a:endParaRPr lang="en-US" sz="1550" dirty="0"/>
          </a:p>
        </p:txBody>
      </p:sp>
      <p:sp>
        <p:nvSpPr>
          <p:cNvPr id="21" name="Shape 19"/>
          <p:cNvSpPr/>
          <p:nvPr/>
        </p:nvSpPr>
        <p:spPr>
          <a:xfrm>
            <a:off x="7414379" y="5287328"/>
            <a:ext cx="6422231" cy="22860"/>
          </a:xfrm>
          <a:prstGeom prst="rect">
            <a:avLst/>
          </a:prstGeom>
          <a:solidFill>
            <a:srgbClr val="54C8E8"/>
          </a:solidFill>
          <a:ln/>
        </p:spPr>
      </p:sp>
      <p:sp>
        <p:nvSpPr>
          <p:cNvPr id="22" name="Text 20"/>
          <p:cNvSpPr/>
          <p:nvPr/>
        </p:nvSpPr>
        <p:spPr>
          <a:xfrm>
            <a:off x="7414379" y="5432227"/>
            <a:ext cx="295084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Aguarde o carregamento</a:t>
            </a:r>
            <a:endParaRPr lang="en-US" sz="1950" dirty="0"/>
          </a:p>
        </p:txBody>
      </p:sp>
      <p:sp>
        <p:nvSpPr>
          <p:cNvPr id="23" name="Text 21"/>
          <p:cNvSpPr/>
          <p:nvPr/>
        </p:nvSpPr>
        <p:spPr>
          <a:xfrm>
            <a:off x="7414379" y="5861447"/>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Na primeira vez demora um pouco, mas depois fica bem mais rápido!</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20635"/>
            <a:ext cx="5745004"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Conectando Celular ao Projeto</a:t>
            </a:r>
            <a:endParaRPr lang="en-US" sz="3100" dirty="0"/>
          </a:p>
        </p:txBody>
      </p:sp>
      <p:sp>
        <p:nvSpPr>
          <p:cNvPr id="4" name="Text 1"/>
          <p:cNvSpPr/>
          <p:nvPr/>
        </p:nvSpPr>
        <p:spPr>
          <a:xfrm>
            <a:off x="6280190" y="3014424"/>
            <a:ext cx="75564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Quando o comando </a:t>
            </a:r>
            <a:r>
              <a:rPr lang="en-US" sz="1550" dirty="0">
                <a:solidFill>
                  <a:srgbClr val="000000"/>
                </a:solidFill>
                <a:highlight>
                  <a:srgbClr val="F2F2F2"/>
                </a:highlight>
                <a:latin typeface="Consolas" pitchFamily="34" charset="0"/>
                <a:ea typeface="Consolas" pitchFamily="34" charset="-122"/>
                <a:cs typeface="Consolas" pitchFamily="34" charset="-120"/>
              </a:rPr>
              <a:t>npx expo start</a:t>
            </a:r>
            <a:r>
              <a:rPr lang="en-US" sz="1550" dirty="0">
                <a:solidFill>
                  <a:srgbClr val="000000"/>
                </a:solidFill>
                <a:latin typeface="Varela Round" pitchFamily="34" charset="0"/>
                <a:ea typeface="Varela Round" pitchFamily="34" charset="-122"/>
                <a:cs typeface="Varela Round" pitchFamily="34" charset="-120"/>
              </a:rPr>
              <a:t> é executado, um QR Code aparece no seu terminal. Esse é o portal mágico que conecta seu celular ao projeto!</a:t>
            </a:r>
            <a:endParaRPr lang="en-US" sz="1550" dirty="0"/>
          </a:p>
        </p:txBody>
      </p:sp>
      <p:sp>
        <p:nvSpPr>
          <p:cNvPr id="5" name="Text 2"/>
          <p:cNvSpPr/>
          <p:nvPr/>
        </p:nvSpPr>
        <p:spPr>
          <a:xfrm>
            <a:off x="6280190" y="388036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Abra o Expo Go no seu celular, toque em </a:t>
            </a:r>
            <a:r>
              <a:rPr lang="en-US" sz="1550" b="1" dirty="0">
                <a:solidFill>
                  <a:srgbClr val="000000"/>
                </a:solidFill>
                <a:latin typeface="Varela Round" pitchFamily="34" charset="0"/>
                <a:ea typeface="Varela Round" pitchFamily="34" charset="-122"/>
                <a:cs typeface="Varela Round" pitchFamily="34" charset="-120"/>
              </a:rPr>
              <a:t>"Scan QR Code"</a:t>
            </a:r>
            <a:r>
              <a:rPr lang="en-US" sz="1550" dirty="0">
                <a:solidFill>
                  <a:srgbClr val="000000"/>
                </a:solidFill>
                <a:latin typeface="Varela Round" pitchFamily="34" charset="0"/>
                <a:ea typeface="Varela Round" pitchFamily="34" charset="-122"/>
                <a:cs typeface="Varela Round" pitchFamily="34" charset="-120"/>
              </a:rPr>
              <a:t> e aponte a câmera para o código na tela. O app vai começar a carregar - pode demorar um pouquinho na primeira vez, mas logo você verá a tela de boas-vindas padrão do React Native.</a:t>
            </a:r>
            <a:endParaRPr lang="en-US" sz="1550" dirty="0"/>
          </a:p>
        </p:txBody>
      </p:sp>
      <p:sp>
        <p:nvSpPr>
          <p:cNvPr id="6" name="Text 3"/>
          <p:cNvSpPr/>
          <p:nvPr/>
        </p:nvSpPr>
        <p:spPr>
          <a:xfrm>
            <a:off x="6280190" y="5373767"/>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Enquanto o terminal estiver aberto, você pode editar o código no VSCode e ver as mudanças acontecerem em tempo real no seu celular. É como mágica! ✨</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1370</Words>
  <Application>Microsoft Office PowerPoint</Application>
  <PresentationFormat>Personalizar</PresentationFormat>
  <Paragraphs>133</Paragraphs>
  <Slides>17</Slides>
  <Notes>15</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17</vt:i4>
      </vt:variant>
    </vt:vector>
  </HeadingPairs>
  <TitlesOfParts>
    <vt:vector size="26" baseType="lpstr">
      <vt:lpstr>Arial</vt:lpstr>
      <vt:lpstr>Varela Round Bold</vt:lpstr>
      <vt:lpstr>Consolas</vt:lpstr>
      <vt:lpstr>Varela Round Light</vt:lpstr>
      <vt:lpstr>Trebuchet MS</vt:lpstr>
      <vt:lpstr>Calibri</vt:lpstr>
      <vt:lpstr>Varela Round</vt:lpstr>
      <vt:lpstr>Trebuchet MS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
  <cp:lastModifiedBy>Raphael Barreto De Oliveira</cp:lastModifiedBy>
  <cp:revision>2</cp:revision>
  <dcterms:created xsi:type="dcterms:W3CDTF">2026-01-30T12:32:47Z</dcterms:created>
  <dcterms:modified xsi:type="dcterms:W3CDTF">2026-01-30T13:13:13Z</dcterms:modified>
</cp:coreProperties>
</file>